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2.xml" ContentType="application/vnd.openxmlformats-officedocument.them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0" r:id="rId1"/>
  </p:sldMasterIdLst>
  <p:notesMasterIdLst>
    <p:notesMasterId r:id="rId80"/>
  </p:notesMasterIdLst>
  <p:sldIdLst>
    <p:sldId id="274" r:id="rId2"/>
    <p:sldId id="276" r:id="rId3"/>
    <p:sldId id="277" r:id="rId4"/>
    <p:sldId id="278" r:id="rId5"/>
    <p:sldId id="279" r:id="rId6"/>
    <p:sldId id="280" r:id="rId7"/>
    <p:sldId id="281" r:id="rId8"/>
    <p:sldId id="353" r:id="rId9"/>
    <p:sldId id="282" r:id="rId10"/>
    <p:sldId id="283" r:id="rId11"/>
    <p:sldId id="284" r:id="rId12"/>
    <p:sldId id="285" r:id="rId13"/>
    <p:sldId id="286" r:id="rId14"/>
    <p:sldId id="287" r:id="rId15"/>
    <p:sldId id="288" r:id="rId16"/>
    <p:sldId id="289" r:id="rId17"/>
    <p:sldId id="290" r:id="rId18"/>
    <p:sldId id="291" r:id="rId19"/>
    <p:sldId id="292" r:id="rId20"/>
    <p:sldId id="294" r:id="rId21"/>
    <p:sldId id="293" r:id="rId22"/>
    <p:sldId id="295" r:id="rId23"/>
    <p:sldId id="296" r:id="rId24"/>
    <p:sldId id="297" r:id="rId25"/>
    <p:sldId id="349" r:id="rId26"/>
    <p:sldId id="298" r:id="rId27"/>
    <p:sldId id="300" r:id="rId28"/>
    <p:sldId id="301" r:id="rId29"/>
    <p:sldId id="302" r:id="rId30"/>
    <p:sldId id="303" r:id="rId31"/>
    <p:sldId id="304" r:id="rId32"/>
    <p:sldId id="305" r:id="rId33"/>
    <p:sldId id="306" r:id="rId34"/>
    <p:sldId id="307" r:id="rId35"/>
    <p:sldId id="308" r:id="rId36"/>
    <p:sldId id="309" r:id="rId37"/>
    <p:sldId id="310" r:id="rId38"/>
    <p:sldId id="311" r:id="rId39"/>
    <p:sldId id="312" r:id="rId40"/>
    <p:sldId id="313" r:id="rId41"/>
    <p:sldId id="314" r:id="rId42"/>
    <p:sldId id="315" r:id="rId43"/>
    <p:sldId id="316" r:id="rId44"/>
    <p:sldId id="317" r:id="rId45"/>
    <p:sldId id="318" r:id="rId46"/>
    <p:sldId id="319" r:id="rId47"/>
    <p:sldId id="320" r:id="rId48"/>
    <p:sldId id="321" r:id="rId49"/>
    <p:sldId id="322" r:id="rId50"/>
    <p:sldId id="323" r:id="rId51"/>
    <p:sldId id="324" r:id="rId52"/>
    <p:sldId id="325" r:id="rId53"/>
    <p:sldId id="326" r:id="rId54"/>
    <p:sldId id="327" r:id="rId55"/>
    <p:sldId id="328" r:id="rId56"/>
    <p:sldId id="329" r:id="rId57"/>
    <p:sldId id="330" r:id="rId58"/>
    <p:sldId id="331" r:id="rId59"/>
    <p:sldId id="332" r:id="rId60"/>
    <p:sldId id="333" r:id="rId61"/>
    <p:sldId id="334" r:id="rId62"/>
    <p:sldId id="335" r:id="rId63"/>
    <p:sldId id="336" r:id="rId64"/>
    <p:sldId id="337" r:id="rId65"/>
    <p:sldId id="338" r:id="rId66"/>
    <p:sldId id="339" r:id="rId67"/>
    <p:sldId id="340" r:id="rId68"/>
    <p:sldId id="341" r:id="rId69"/>
    <p:sldId id="342" r:id="rId70"/>
    <p:sldId id="344" r:id="rId71"/>
    <p:sldId id="345" r:id="rId72"/>
    <p:sldId id="346" r:id="rId73"/>
    <p:sldId id="350" r:id="rId74"/>
    <p:sldId id="351" r:id="rId75"/>
    <p:sldId id="347" r:id="rId76"/>
    <p:sldId id="348" r:id="rId77"/>
    <p:sldId id="352" r:id="rId78"/>
    <p:sldId id="275" r:id="rId7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FD9D9"/>
    <a:srgbClr val="E8E4E4"/>
    <a:srgbClr val="0079C1"/>
    <a:srgbClr val="177EC5"/>
    <a:srgbClr val="404040"/>
    <a:srgbClr val="F4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56"/>
    <p:restoredTop sz="83397" autoAdjust="0"/>
  </p:normalViewPr>
  <p:slideViewPr>
    <p:cSldViewPr snapToGrid="0" snapToObjects="1">
      <p:cViewPr varScale="1">
        <p:scale>
          <a:sx n="95" d="100"/>
          <a:sy n="95" d="100"/>
        </p:scale>
        <p:origin x="924" y="45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84" d="100"/>
          <a:sy n="84" d="100"/>
        </p:scale>
        <p:origin x="-3858" y="-7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DDA21E-28F9-429C-875C-CFE3ACB8D770}" type="datetimeFigureOut">
              <a:rPr lang="en-US" smtClean="0"/>
              <a:t>10/10/2018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42B9C4-3265-4C64-80EB-D0107FD089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8880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42B9C4-3265-4C64-80EB-D0107FD0897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9795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many connections?</a:t>
            </a:r>
          </a:p>
          <a:p>
            <a:r>
              <a:rPr lang="en-US" dirty="0"/>
              <a:t>Licensing concerns?</a:t>
            </a:r>
          </a:p>
          <a:p>
            <a:r>
              <a:rPr lang="en-US" dirty="0"/>
              <a:t>Easy to change?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42B9C4-3265-4C64-80EB-D0107FD08979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144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Any looming external deadlines? Are areas going to change? Any areas that are stable?</a:t>
            </a:r>
          </a:p>
          <a:p>
            <a:endParaRPr lang="en-US" dirty="0"/>
          </a:p>
          <a:p>
            <a:r>
              <a:rPr lang="en-US" dirty="0"/>
              <a:t>Is this a group that doesn't really know how they *should* work?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42B9C4-3265-4C64-80EB-D0107FD08979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6966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middle step of a process</a:t>
            </a:r>
          </a:p>
          <a:p>
            <a:r>
              <a:rPr lang="en-US" dirty="0"/>
              <a:t>Completely paper-based groups</a:t>
            </a:r>
          </a:p>
          <a:p>
            <a:r>
              <a:rPr lang="en-US" dirty="0"/>
              <a:t>Contentious areas</a:t>
            </a:r>
          </a:p>
          <a:p>
            <a:r>
              <a:rPr lang="en-US" dirty="0"/>
              <a:t>Cross-cutting concern services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42B9C4-3265-4C64-80EB-D0107FD08979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5816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May be initially more difficult. Some people may use two systems for a bit.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42B9C4-3265-4C64-80EB-D0107FD08979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6590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42B9C4-3265-4C64-80EB-D0107FD08979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2036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Dual-write</a:t>
            </a:r>
          </a:p>
          <a:p>
            <a:r>
              <a:rPr lang="en-US" dirty="0"/>
              <a:t>Modify read paths</a:t>
            </a:r>
          </a:p>
          <a:p>
            <a:r>
              <a:rPr lang="en-US" dirty="0"/>
              <a:t>Modify write paths</a:t>
            </a:r>
          </a:p>
          <a:p>
            <a:r>
              <a:rPr lang="en-US" dirty="0"/>
              <a:t>Remove old data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42B9C4-3265-4C64-80EB-D0107FD08979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3033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42B9C4-3265-4C64-80EB-D0107FD08979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4088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Read-only screens. Removing buttons. Removing permissions. Manual processes harder.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42B9C4-3265-4C64-80EB-D0107FD08979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6498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simplest solution that still provides the base functionality required to be a complete solution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42B9C4-3265-4C64-80EB-D0107FD08979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2758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42B9C4-3265-4C64-80EB-D0107FD08979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8930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Inventory</a:t>
            </a:r>
          </a:p>
          <a:p>
            <a:r>
              <a:rPr lang="en-US" dirty="0"/>
              <a:t>Cycle time (one item)</a:t>
            </a:r>
          </a:p>
          <a:p>
            <a:r>
              <a:rPr lang="en-US" dirty="0"/>
              <a:t>Change over time (from one finished to the next)</a:t>
            </a:r>
          </a:p>
          <a:p>
            <a:r>
              <a:rPr lang="en-US" dirty="0"/>
              <a:t>Batch size</a:t>
            </a:r>
          </a:p>
          <a:p>
            <a:r>
              <a:rPr lang="en-US" dirty="0"/>
              <a:t>Defect rate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42B9C4-3265-4C64-80EB-D0107FD0897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4482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42B9C4-3265-4C64-80EB-D0107FD08979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19364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Good for value-stream based divisions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42B9C4-3265-4C64-80EB-D0107FD08979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90376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Better for end-of-process systems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42B9C4-3265-4C64-80EB-D0107FD08979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48457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Pick the most boring thing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42B9C4-3265-4C64-80EB-D0107FD08979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08371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42B9C4-3265-4C64-80EB-D0107FD08979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80330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Have they developed on this platform?</a:t>
            </a:r>
          </a:p>
          <a:p>
            <a:r>
              <a:rPr lang="en-US" dirty="0"/>
              <a:t>Have they used source control?</a:t>
            </a:r>
          </a:p>
          <a:p>
            <a:r>
              <a:rPr lang="en-US" dirty="0"/>
              <a:t>Have they done CI?</a:t>
            </a:r>
          </a:p>
          <a:p>
            <a:r>
              <a:rPr lang="en-US" dirty="0"/>
              <a:t>Have they done CD?</a:t>
            </a:r>
          </a:p>
          <a:p>
            <a:r>
              <a:rPr lang="en-US" dirty="0"/>
              <a:t>Have they done Agile?</a:t>
            </a:r>
          </a:p>
          <a:p>
            <a:r>
              <a:rPr lang="en-US" dirty="0"/>
              <a:t>Have they done DevOps?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42B9C4-3265-4C64-80EB-D0107FD08979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70659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42B9C4-3265-4C64-80EB-D0107FD08979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01175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 what the old system does</a:t>
            </a:r>
          </a:p>
          <a:p>
            <a:r>
              <a:rPr lang="en-US" dirty="0"/>
              <a:t>Except its bugs</a:t>
            </a:r>
          </a:p>
          <a:p>
            <a:r>
              <a:rPr lang="en-US" dirty="0"/>
              <a:t>But maybe those bugs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42B9C4-3265-4C64-80EB-D0107FD08979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21197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Mgmt</a:t>
            </a:r>
            <a:r>
              <a:rPr lang="en-US" dirty="0"/>
              <a:t> will want this to be the "new way"</a:t>
            </a:r>
          </a:p>
          <a:p>
            <a:r>
              <a:rPr lang="en-US" dirty="0"/>
              <a:t>Desire to solve all future "microservice" problems now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42B9C4-3265-4C64-80EB-D0107FD08979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12515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we've done it right, the users are happy, encouraged, and engaged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42B9C4-3265-4C64-80EB-D0107FD08979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8755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Anemic Services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42B9C4-3265-4C64-80EB-D0107FD08979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776948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Landscape may change as you replace services</a:t>
            </a:r>
          </a:p>
          <a:p>
            <a:r>
              <a:rPr lang="en-US" dirty="0"/>
              <a:t>Priorities may change from the business</a:t>
            </a:r>
          </a:p>
          <a:p>
            <a:r>
              <a:rPr lang="en-US" dirty="0"/>
              <a:t>Build vs. buy now in effect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42B9C4-3265-4C64-80EB-D0107FD08979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79120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Project vs. product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42B9C4-3265-4C64-80EB-D0107FD08979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21535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Retired screens?</a:t>
            </a:r>
          </a:p>
          <a:p>
            <a:r>
              <a:rPr lang="en-US" dirty="0"/>
              <a:t>Retired tables?</a:t>
            </a:r>
          </a:p>
          <a:p>
            <a:r>
              <a:rPr lang="en-US" dirty="0"/>
              <a:t>Converted users?</a:t>
            </a:r>
          </a:p>
          <a:p>
            <a:r>
              <a:rPr lang="en-US" dirty="0"/>
              <a:t>Converted workflows?</a:t>
            </a:r>
          </a:p>
          <a:p>
            <a:r>
              <a:rPr lang="en-US" dirty="0"/>
              <a:t>Business metrics?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42B9C4-3265-4C64-80EB-D0107FD08979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60032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Experiment as needed but include lessons, outcomes, and future support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42B9C4-3265-4C64-80EB-D0107FD08979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38728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Retired screens?</a:t>
            </a:r>
          </a:p>
          <a:p>
            <a:r>
              <a:rPr lang="en-US" dirty="0"/>
              <a:t>Retired tables?</a:t>
            </a:r>
          </a:p>
          <a:p>
            <a:r>
              <a:rPr lang="en-US" dirty="0"/>
              <a:t>Converted users?</a:t>
            </a:r>
          </a:p>
          <a:p>
            <a:r>
              <a:rPr lang="en-US" dirty="0"/>
              <a:t>Converted workflows?</a:t>
            </a:r>
          </a:p>
          <a:p>
            <a:r>
              <a:rPr lang="en-US" dirty="0"/>
              <a:t>Business metrics?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42B9C4-3265-4C64-80EB-D0107FD08979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95730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42B9C4-3265-4C64-80EB-D0107FD08979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99481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42B9C4-3265-4C64-80EB-D0107FD08979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0772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Where to slice? Who reads? Who writes? Which fields? When in the value stream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42B9C4-3265-4C64-80EB-D0107FD08979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7988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Anemic Services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42B9C4-3265-4C64-80EB-D0107FD08979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3039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Can cross organizations and lead to composition which is a hard problem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42B9C4-3265-4C64-80EB-D0107FD08979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380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Where to slice? Who reads? Who writes? Which fields? When in the value stream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42B9C4-3265-4C64-80EB-D0107FD08979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2191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Map value vs. risk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42B9C4-3265-4C64-80EB-D0107FD08979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0587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Where to slice? Who reads? Who writes? Which fields? When in the value stream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42B9C4-3265-4C64-80EB-D0107FD08979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9975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.xml"/><Relationship Id="rId1" Type="http://schemas.openxmlformats.org/officeDocument/2006/relationships/tags" Target="../tags/tag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5.xml"/><Relationship Id="rId1" Type="http://schemas.openxmlformats.org/officeDocument/2006/relationships/tags" Target="../tags/tag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44DB1-568E-4964-A02F-CCDCEAA70EF3}" type="datetimeFigureOut">
              <a:rPr lang="en-US" smtClean="0"/>
              <a:t>10/10/2018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CE939-0FF0-4622-80D4-F7CCF5AA2A8E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360045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rgbClr val="0079C1"/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44DB1-568E-4964-A02F-CCDCEAA70EF3}" type="datetimeFigureOut">
              <a:rPr lang="en-US" smtClean="0"/>
              <a:t>10/10/2018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CE939-0FF0-4622-80D4-F7CCF5AA2A8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44DB1-568E-4964-A02F-CCDCEAA70EF3}" type="datetimeFigureOut">
              <a:rPr lang="en-US" smtClean="0"/>
              <a:t>10/10/2018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CE939-0FF0-4622-80D4-F7CCF5AA2A8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44DB1-568E-4964-A02F-CCDCEAA70EF3}" type="datetimeFigureOut">
              <a:rPr lang="en-US" smtClean="0"/>
              <a:t>10/10/2018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CE939-0FF0-4622-80D4-F7CCF5AA2A8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>
            <p:custDataLst>
              <p:tags r:id="rId1"/>
            </p:custDataLst>
          </p:nvPr>
        </p:nvSpPr>
        <p:spPr>
          <a:xfrm flipV="1">
            <a:off x="0" y="3431458"/>
            <a:ext cx="12192000" cy="342654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rgbClr val="0079C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3431461"/>
            <a:ext cx="12192000" cy="1362075"/>
          </a:xfrm>
          <a:noFill/>
        </p:spPr>
        <p:txBody>
          <a:bodyPr anchor="ctr"/>
          <a:lstStyle>
            <a:lvl1pPr algn="ctr">
              <a:defRPr sz="4000" b="0" strike="noStrike" cap="none" normalizeH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04099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>
            <p:custDataLst>
              <p:tags r:id="rId1"/>
            </p:custDataLst>
          </p:nvPr>
        </p:nvSpPr>
        <p:spPr>
          <a:xfrm flipV="1">
            <a:off x="0" y="3431458"/>
            <a:ext cx="12192000" cy="342654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rgbClr val="0079C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3431461"/>
            <a:ext cx="12192000" cy="1362075"/>
          </a:xfrm>
          <a:noFill/>
        </p:spPr>
        <p:txBody>
          <a:bodyPr anchor="ctr"/>
          <a:lstStyle>
            <a:lvl1pPr algn="ctr">
              <a:defRPr sz="4000" b="0" strike="noStrike" cap="none" normalizeH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25053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C86A0B-2F92-4388-9A50-302DA8453D16}"/>
              </a:ext>
            </a:extLst>
          </p:cNvPr>
          <p:cNvSpPr txBox="1"/>
          <p:nvPr userDrawn="1"/>
        </p:nvSpPr>
        <p:spPr>
          <a:xfrm>
            <a:off x="838200" y="6391922"/>
            <a:ext cx="13323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@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</a:rPr>
              <a:t>jbogard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237A908-2FD3-49A3-890F-6D5FC6FE8C7C}"/>
              </a:ext>
            </a:extLst>
          </p:cNvPr>
          <p:cNvSpPr txBox="1"/>
          <p:nvPr userDrawn="1"/>
        </p:nvSpPr>
        <p:spPr>
          <a:xfrm>
            <a:off x="838200" y="6391922"/>
            <a:ext cx="13323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@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</a:rPr>
              <a:t>jbogard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81633D-ADF5-4CC3-901A-DF7071C25A74}"/>
              </a:ext>
            </a:extLst>
          </p:cNvPr>
          <p:cNvSpPr txBox="1"/>
          <p:nvPr userDrawn="1"/>
        </p:nvSpPr>
        <p:spPr>
          <a:xfrm>
            <a:off x="838200" y="6391922"/>
            <a:ext cx="13323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@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</a:rPr>
              <a:t>jbogard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AE5C92-FC45-4551-9E42-150902A2E10F}"/>
              </a:ext>
            </a:extLst>
          </p:cNvPr>
          <p:cNvSpPr txBox="1"/>
          <p:nvPr userDrawn="1"/>
        </p:nvSpPr>
        <p:spPr>
          <a:xfrm>
            <a:off x="838200" y="6391922"/>
            <a:ext cx="13323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@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</a:rPr>
              <a:t>jbogard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A27826-FE08-4519-AB62-C200C8BA14AB}"/>
              </a:ext>
            </a:extLst>
          </p:cNvPr>
          <p:cNvSpPr txBox="1"/>
          <p:nvPr userDrawn="1"/>
        </p:nvSpPr>
        <p:spPr>
          <a:xfrm>
            <a:off x="838200" y="6391922"/>
            <a:ext cx="13323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@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</a:rPr>
              <a:t>jbogard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A3BBBAD-8E0D-47D4-B741-9CBCC27DC5D1}"/>
              </a:ext>
            </a:extLst>
          </p:cNvPr>
          <p:cNvSpPr txBox="1"/>
          <p:nvPr userDrawn="1"/>
        </p:nvSpPr>
        <p:spPr>
          <a:xfrm>
            <a:off x="838200" y="6391922"/>
            <a:ext cx="13323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@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</a:rPr>
              <a:t>jbogard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No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314279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44DB1-568E-4964-A02F-CCDCEAA70EF3}" type="datetimeFigureOut">
              <a:rPr lang="en-US" smtClean="0"/>
              <a:t>10/10/2018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CE939-0FF0-4622-80D4-F7CCF5AA2A8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044DB1-568E-4964-A02F-CCDCEAA70EF3}" type="datetimeFigureOut">
              <a:rPr lang="en-US" smtClean="0"/>
              <a:t>10/10/2018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CCE939-0FF0-4622-80D4-F7CCF5AA2A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6601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12" r:id="rId8"/>
    <p:sldLayoutId id="2147483708" r:id="rId9"/>
    <p:sldLayoutId id="2147483709" r:id="rId10"/>
    <p:sldLayoutId id="2147483710" r:id="rId11"/>
    <p:sldLayoutId id="2147483711" r:id="rId12"/>
    <p:sldLayoutId id="2147483686" r:id="rId13"/>
    <p:sldLayoutId id="2147483687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Consolas" charset="0"/>
          <a:ea typeface="Consolas" charset="0"/>
          <a:cs typeface="Consolas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onsolas" charset="0"/>
          <a:ea typeface="Consolas" charset="0"/>
          <a:cs typeface="Consolas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onsolas" charset="0"/>
          <a:ea typeface="Consolas" charset="0"/>
          <a:cs typeface="Consolas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onsolas" charset="0"/>
          <a:ea typeface="Consolas" charset="0"/>
          <a:cs typeface="Consolas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onsolas" charset="0"/>
          <a:ea typeface="Consolas" charset="0"/>
          <a:cs typeface="Consolas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ags" Target="../tags/tag8.xml"/><Relationship Id="rId7" Type="http://schemas.openxmlformats.org/officeDocument/2006/relationships/image" Target="../media/image2.png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image" Target="../media/image1.gif"/><Relationship Id="rId11" Type="http://schemas.openxmlformats.org/officeDocument/2006/relationships/image" Target="../media/image6.tiff"/><Relationship Id="rId5" Type="http://schemas.openxmlformats.org/officeDocument/2006/relationships/notesSlide" Target="../notesSlides/notesSlide1.xml"/><Relationship Id="rId10" Type="http://schemas.openxmlformats.org/officeDocument/2006/relationships/image" Target="../media/image5.tiff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7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7.jpe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7.jpe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8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6.jpe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9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5.jpeg"/><Relationship Id="rId4" Type="http://schemas.openxmlformats.org/officeDocument/2006/relationships/image" Target="../media/image65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8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tags" Target="../tags/tag11.xml"/><Relationship Id="rId7" Type="http://schemas.openxmlformats.org/officeDocument/2006/relationships/image" Target="../media/image70.jpeg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6" Type="http://schemas.openxmlformats.org/officeDocument/2006/relationships/image" Target="../media/image26.jpeg"/><Relationship Id="rId5" Type="http://schemas.openxmlformats.org/officeDocument/2006/relationships/notesSlide" Target="../notesSlides/notesSlide36.xml"/><Relationship Id="rId4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759392" y="70969"/>
            <a:ext cx="8691327" cy="2387600"/>
          </a:xfrm>
        </p:spPr>
        <p:txBody>
          <a:bodyPr anchor="ctr">
            <a:noAutofit/>
          </a:bodyPr>
          <a:lstStyle/>
          <a:p>
            <a:r>
              <a:rPr lang="en-US" sz="6600" dirty="0"/>
              <a:t>From Monoliths</a:t>
            </a:r>
            <a:br>
              <a:rPr lang="en-US" sz="6600" dirty="0"/>
            </a:br>
            <a:r>
              <a:rPr lang="en-US" sz="6600" dirty="0"/>
              <a:t>to Microservices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2676052" y="2693397"/>
            <a:ext cx="6858000" cy="165576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Jimmy </a:t>
            </a:r>
            <a:r>
              <a:rPr lang="en-US" dirty="0" err="1"/>
              <a:t>Bogard</a:t>
            </a:r>
            <a:endParaRPr lang="en-US" dirty="0"/>
          </a:p>
          <a:p>
            <a:r>
              <a:rPr lang="en-US" dirty="0"/>
              <a:t>@</a:t>
            </a:r>
            <a:r>
              <a:rPr lang="en-US" dirty="0" err="1"/>
              <a:t>jbogard</a:t>
            </a:r>
            <a:endParaRPr lang="en-US" dirty="0"/>
          </a:p>
          <a:p>
            <a:r>
              <a:rPr lang="en-US" dirty="0"/>
              <a:t>github.com/</a:t>
            </a:r>
            <a:r>
              <a:rPr lang="en-US" dirty="0" err="1"/>
              <a:t>jbogard</a:t>
            </a:r>
            <a:endParaRPr lang="en-US" dirty="0"/>
          </a:p>
          <a:p>
            <a:r>
              <a:rPr lang="en-US" dirty="0" err="1"/>
              <a:t>jimmybogard.com</a:t>
            </a:r>
            <a:endParaRPr lang="en-US" dirty="0"/>
          </a:p>
        </p:txBody>
      </p:sp>
      <p:pic>
        <p:nvPicPr>
          <p:cNvPr id="9" name="Picture 4" descr="https://mvp.support.microsoft.com/library/images/support/en-US/MVPLogo.gif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1730" y="4632329"/>
            <a:ext cx="1095375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http://lostechies.com/wp-content/themes/lostechies/images/lostechies_logo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6433" y="5489579"/>
            <a:ext cx="6047539" cy="733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2" descr="AutoMapper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0973" y="4783848"/>
            <a:ext cx="3733800" cy="382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://storage.pardot.com/52582/22896/headspring_weblogo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0440" y="4685622"/>
            <a:ext cx="3183567" cy="578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96760" y="5405709"/>
            <a:ext cx="1052054" cy="105205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534052" y="5489579"/>
            <a:ext cx="916667" cy="91666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308773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84BAC-1A81-49B4-8F95-D2BE2B8692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Business Challenges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97062A-B6DD-43DF-8D07-09DB6288018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Modernize workforce</a:t>
            </a:r>
          </a:p>
          <a:p>
            <a:endParaRPr lang="en-US" dirty="0"/>
          </a:p>
          <a:p>
            <a:r>
              <a:rPr lang="en-US" dirty="0"/>
              <a:t>Preserve tasks and goals</a:t>
            </a:r>
          </a:p>
          <a:p>
            <a:endParaRPr lang="en-US" dirty="0"/>
          </a:p>
          <a:p>
            <a:r>
              <a:rPr lang="en-US" dirty="0"/>
              <a:t>Improve where possible</a:t>
            </a:r>
          </a:p>
        </p:txBody>
      </p:sp>
      <p:pic>
        <p:nvPicPr>
          <p:cNvPr id="4098" name="Picture 2" descr="Image result for mainframe erp screen">
            <a:extLst>
              <a:ext uri="{FF2B5EF4-FFF2-40B4-BE49-F238E27FC236}">
                <a16:creationId xmlns:a16="http://schemas.microsoft.com/office/drawing/2014/main" id="{80DD6D8D-68E4-4759-A6B7-9B94B5B5EF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8657" y="2436347"/>
            <a:ext cx="3448050" cy="2085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68518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DF364C-52CA-41C1-9A5C-5C1DEACB9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IT 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3B02BA-275E-4A10-9E02-F9E273B7283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Modernize delivery</a:t>
            </a:r>
          </a:p>
          <a:p>
            <a:endParaRPr lang="en-US" dirty="0"/>
          </a:p>
          <a:p>
            <a:r>
              <a:rPr lang="en-US" dirty="0"/>
              <a:t>Enable agility</a:t>
            </a:r>
          </a:p>
          <a:p>
            <a:endParaRPr lang="en-US" dirty="0"/>
          </a:p>
          <a:p>
            <a:r>
              <a:rPr lang="en-US" dirty="0"/>
              <a:t>Enable DevOps culture</a:t>
            </a:r>
          </a:p>
        </p:txBody>
      </p:sp>
      <p:pic>
        <p:nvPicPr>
          <p:cNvPr id="5122" name="Picture 2" descr="Image result for octopus deploy">
            <a:extLst>
              <a:ext uri="{FF2B5EF4-FFF2-40B4-BE49-F238E27FC236}">
                <a16:creationId xmlns:a16="http://schemas.microsoft.com/office/drawing/2014/main" id="{685C8E00-C575-4423-A368-8E32957681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1832" y="2404949"/>
            <a:ext cx="4822708" cy="2330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58351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1E419A-E66D-45B8-84CF-3C0A02245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4-Step Strategy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8BC2AA-F6AD-4CCF-8BE8-F84661A70D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5216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Image result for mountain valley view">
            <a:extLst>
              <a:ext uri="{FF2B5EF4-FFF2-40B4-BE49-F238E27FC236}">
                <a16:creationId xmlns:a16="http://schemas.microsoft.com/office/drawing/2014/main" id="{508C2A20-1AE6-4A02-9EE7-8BBA6FBBBA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9764" y="0"/>
            <a:ext cx="5152236" cy="6869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949DB34-D0AF-415D-9BEB-600DFB328DBA}"/>
              </a:ext>
            </a:extLst>
          </p:cNvPr>
          <p:cNvSpPr txBox="1"/>
          <p:nvPr/>
        </p:nvSpPr>
        <p:spPr>
          <a:xfrm>
            <a:off x="335559" y="2885164"/>
            <a:ext cx="611138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Perspective</a:t>
            </a:r>
          </a:p>
        </p:txBody>
      </p:sp>
    </p:spTree>
    <p:extLst>
      <p:ext uri="{BB962C8B-B14F-4D97-AF65-F5344CB8AC3E}">
        <p14:creationId xmlns:p14="http://schemas.microsoft.com/office/powerpoint/2010/main" val="17817333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Image result for blueprint">
            <a:extLst>
              <a:ext uri="{FF2B5EF4-FFF2-40B4-BE49-F238E27FC236}">
                <a16:creationId xmlns:a16="http://schemas.microsoft.com/office/drawing/2014/main" id="{950CF726-FB52-41E5-96DD-7053D40280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72"/>
          <a:stretch/>
        </p:blipFill>
        <p:spPr bwMode="auto">
          <a:xfrm>
            <a:off x="0" y="0"/>
            <a:ext cx="54864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D4C5B7A-DB6D-4DB4-87A4-47FB915EB7AA}"/>
              </a:ext>
            </a:extLst>
          </p:cNvPr>
          <p:cNvSpPr txBox="1"/>
          <p:nvPr/>
        </p:nvSpPr>
        <p:spPr>
          <a:xfrm>
            <a:off x="5792598" y="2875002"/>
            <a:ext cx="611138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Plan</a:t>
            </a:r>
          </a:p>
        </p:txBody>
      </p:sp>
    </p:spTree>
    <p:extLst>
      <p:ext uri="{BB962C8B-B14F-4D97-AF65-F5344CB8AC3E}">
        <p14:creationId xmlns:p14="http://schemas.microsoft.com/office/powerpoint/2010/main" val="10960075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949DB34-D0AF-415D-9BEB-600DFB328DBA}"/>
              </a:ext>
            </a:extLst>
          </p:cNvPr>
          <p:cNvSpPr txBox="1"/>
          <p:nvPr/>
        </p:nvSpPr>
        <p:spPr>
          <a:xfrm>
            <a:off x="335559" y="2875002"/>
            <a:ext cx="426999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Pilot</a:t>
            </a:r>
          </a:p>
        </p:txBody>
      </p:sp>
      <p:pic>
        <p:nvPicPr>
          <p:cNvPr id="8200" name="Picture 8" descr="Image result for 80s peugeot car">
            <a:extLst>
              <a:ext uri="{FF2B5EF4-FFF2-40B4-BE49-F238E27FC236}">
                <a16:creationId xmlns:a16="http://schemas.microsoft.com/office/drawing/2014/main" id="{DC0E3408-E2C2-42BE-A09A-B6992ABC35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4991" y="1108024"/>
            <a:ext cx="7557009" cy="4641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45781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4C5B7A-DB6D-4DB4-87A4-47FB915EB7AA}"/>
              </a:ext>
            </a:extLst>
          </p:cNvPr>
          <p:cNvSpPr txBox="1"/>
          <p:nvPr/>
        </p:nvSpPr>
        <p:spPr>
          <a:xfrm>
            <a:off x="6044268" y="2367171"/>
            <a:ext cx="611138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Phased Migration</a:t>
            </a:r>
          </a:p>
        </p:txBody>
      </p:sp>
      <p:pic>
        <p:nvPicPr>
          <p:cNvPr id="9218" name="Picture 2" descr="Image result for highway construction">
            <a:extLst>
              <a:ext uri="{FF2B5EF4-FFF2-40B4-BE49-F238E27FC236}">
                <a16:creationId xmlns:a16="http://schemas.microsoft.com/office/drawing/2014/main" id="{270D8004-007C-4ADB-8250-03EA1E94F9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53" r="20046"/>
          <a:stretch/>
        </p:blipFill>
        <p:spPr bwMode="auto">
          <a:xfrm>
            <a:off x="0" y="0"/>
            <a:ext cx="604426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40495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Image result for mountain valley view">
            <a:extLst>
              <a:ext uri="{FF2B5EF4-FFF2-40B4-BE49-F238E27FC236}">
                <a16:creationId xmlns:a16="http://schemas.microsoft.com/office/drawing/2014/main" id="{508C2A20-1AE6-4A02-9EE7-8BBA6FBBBA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9764" y="0"/>
            <a:ext cx="5152236" cy="6869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949DB34-D0AF-415D-9BEB-600DFB328DBA}"/>
              </a:ext>
            </a:extLst>
          </p:cNvPr>
          <p:cNvSpPr txBox="1"/>
          <p:nvPr/>
        </p:nvSpPr>
        <p:spPr>
          <a:xfrm>
            <a:off x="335559" y="2885164"/>
            <a:ext cx="611138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Perspective</a:t>
            </a:r>
          </a:p>
        </p:txBody>
      </p:sp>
    </p:spTree>
    <p:extLst>
      <p:ext uri="{BB962C8B-B14F-4D97-AF65-F5344CB8AC3E}">
        <p14:creationId xmlns:p14="http://schemas.microsoft.com/office/powerpoint/2010/main" val="26382457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FB1332A-4987-47BE-B582-C46227AF5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7325DEE-0341-4F3F-89E6-CCA49B99D34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Understand the What</a:t>
            </a:r>
          </a:p>
          <a:p>
            <a:endParaRPr lang="en-US" dirty="0"/>
          </a:p>
          <a:p>
            <a:r>
              <a:rPr lang="en-US" dirty="0"/>
              <a:t>Understand the Who</a:t>
            </a:r>
          </a:p>
          <a:p>
            <a:endParaRPr lang="en-US" dirty="0"/>
          </a:p>
          <a:p>
            <a:r>
              <a:rPr lang="en-US" dirty="0"/>
              <a:t>Understand the Why</a:t>
            </a:r>
          </a:p>
          <a:p>
            <a:endParaRPr lang="en-US" dirty="0"/>
          </a:p>
          <a:p>
            <a:r>
              <a:rPr lang="en-US" dirty="0"/>
              <a:t>Understand the When</a:t>
            </a:r>
          </a:p>
          <a:p>
            <a:endParaRPr lang="en-US" dirty="0"/>
          </a:p>
          <a:p>
            <a:r>
              <a:rPr lang="en-US" dirty="0"/>
              <a:t>Understand the How</a:t>
            </a:r>
          </a:p>
          <a:p>
            <a:endParaRPr lang="en-US" dirty="0"/>
          </a:p>
          <a:p>
            <a:r>
              <a:rPr lang="en-US" dirty="0"/>
              <a:t>…of everyone affected</a:t>
            </a:r>
          </a:p>
        </p:txBody>
      </p:sp>
      <p:pic>
        <p:nvPicPr>
          <p:cNvPr id="11266" name="Picture 2" descr="Entombment Michelangelo.jpg">
            <a:extLst>
              <a:ext uri="{FF2B5EF4-FFF2-40B4-BE49-F238E27FC236}">
                <a16:creationId xmlns:a16="http://schemas.microsoft.com/office/drawing/2014/main" id="{F973572A-2B35-4F32-B0B8-E95A0ADCD6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3385" y="788361"/>
            <a:ext cx="5243664" cy="5704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8430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4C5B7A-DB6D-4DB4-87A4-47FB915EB7AA}"/>
              </a:ext>
            </a:extLst>
          </p:cNvPr>
          <p:cNvSpPr txBox="1"/>
          <p:nvPr/>
        </p:nvSpPr>
        <p:spPr>
          <a:xfrm>
            <a:off x="7083438" y="2367171"/>
            <a:ext cx="5072209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History Lessons</a:t>
            </a:r>
          </a:p>
        </p:txBody>
      </p:sp>
      <p:pic>
        <p:nvPicPr>
          <p:cNvPr id="12290" name="Picture 2" descr="https://upload.wikimedia.org/wikipedia/commons/thumb/7/7a/Charge_of_the_French_Cuirassiers_at_Waterloo.jpg/1280px-Charge_of_the_French_Cuirassiers_at_Waterloo.jpg">
            <a:extLst>
              <a:ext uri="{FF2B5EF4-FFF2-40B4-BE49-F238E27FC236}">
                <a16:creationId xmlns:a16="http://schemas.microsoft.com/office/drawing/2014/main" id="{EF13B3F6-0FB0-4E55-81E4-FAE2B43A5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07067"/>
            <a:ext cx="7083439" cy="4443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16545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A4108BC-81D9-4C58-9927-18E7E9252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 Monolith Case Studies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5F72C5-DE93-4A04-BAC3-8BBB5FE9EC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9625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949DB34-D0AF-415D-9BEB-600DFB328DBA}"/>
              </a:ext>
            </a:extLst>
          </p:cNvPr>
          <p:cNvSpPr txBox="1"/>
          <p:nvPr/>
        </p:nvSpPr>
        <p:spPr>
          <a:xfrm>
            <a:off x="406866" y="1859339"/>
            <a:ext cx="416094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Emotions will run high!</a:t>
            </a:r>
          </a:p>
        </p:txBody>
      </p:sp>
      <p:pic>
        <p:nvPicPr>
          <p:cNvPr id="14338" name="Picture 2" descr="Image result for inside out characters">
            <a:extLst>
              <a:ext uri="{FF2B5EF4-FFF2-40B4-BE49-F238E27FC236}">
                <a16:creationId xmlns:a16="http://schemas.microsoft.com/office/drawing/2014/main" id="{7E9D6445-DA54-40FA-9DA7-BAC2F5ABE6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7650" y="0"/>
            <a:ext cx="68643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92940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https://cdn-media-2.lifehack.org/wp-content/files/2016/09/12041824/empathy.002.jpeg">
            <a:extLst>
              <a:ext uri="{FF2B5EF4-FFF2-40B4-BE49-F238E27FC236}">
                <a16:creationId xmlns:a16="http://schemas.microsoft.com/office/drawing/2014/main" id="{5D6DF250-9079-4D0C-9CD1-A71066721E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85725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83481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958659-37D6-4EDA-A86B-E19BFDFCEF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3B69E0-7F56-4916-9A32-8FC29278B8C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People</a:t>
            </a:r>
          </a:p>
          <a:p>
            <a:endParaRPr lang="en-US" dirty="0"/>
          </a:p>
          <a:p>
            <a:r>
              <a:rPr lang="en-US" dirty="0"/>
              <a:t>Process</a:t>
            </a:r>
          </a:p>
          <a:p>
            <a:endParaRPr lang="en-US" dirty="0"/>
          </a:p>
          <a:p>
            <a:r>
              <a:rPr lang="en-US" dirty="0"/>
              <a:t>Information</a:t>
            </a:r>
          </a:p>
          <a:p>
            <a:endParaRPr lang="en-US" dirty="0"/>
          </a:p>
          <a:p>
            <a:r>
              <a:rPr lang="en-US" dirty="0"/>
              <a:t>Technology</a:t>
            </a:r>
          </a:p>
        </p:txBody>
      </p:sp>
      <p:pic>
        <p:nvPicPr>
          <p:cNvPr id="21506" name="Picture 2" descr="Image result for cartography">
            <a:extLst>
              <a:ext uri="{FF2B5EF4-FFF2-40B4-BE49-F238E27FC236}">
                <a16:creationId xmlns:a16="http://schemas.microsoft.com/office/drawing/2014/main" id="{4344A0A8-F725-4167-9A1E-DB310F54DAEE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2963" y="1825625"/>
            <a:ext cx="5120074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83474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4C5B7A-DB6D-4DB4-87A4-47FB915EB7AA}"/>
              </a:ext>
            </a:extLst>
          </p:cNvPr>
          <p:cNvSpPr txBox="1"/>
          <p:nvPr/>
        </p:nvSpPr>
        <p:spPr>
          <a:xfrm>
            <a:off x="6044268" y="2367171"/>
            <a:ext cx="611138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Mapping People</a:t>
            </a:r>
          </a:p>
        </p:txBody>
      </p:sp>
      <p:pic>
        <p:nvPicPr>
          <p:cNvPr id="15362" name="Picture 2" descr="Image result for company organization diagram">
            <a:extLst>
              <a:ext uri="{FF2B5EF4-FFF2-40B4-BE49-F238E27FC236}">
                <a16:creationId xmlns:a16="http://schemas.microsoft.com/office/drawing/2014/main" id="{7D2F3795-3423-4032-9F19-F141AD3343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05343"/>
            <a:ext cx="6710974" cy="5247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06842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949DB34-D0AF-415D-9BEB-600DFB328DBA}"/>
              </a:ext>
            </a:extLst>
          </p:cNvPr>
          <p:cNvSpPr txBox="1"/>
          <p:nvPr/>
        </p:nvSpPr>
        <p:spPr>
          <a:xfrm>
            <a:off x="1119930" y="2367171"/>
            <a:ext cx="4458749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Mapping Processes</a:t>
            </a:r>
          </a:p>
        </p:txBody>
      </p:sp>
      <p:pic>
        <p:nvPicPr>
          <p:cNvPr id="8" name="Picture 2" descr="Image result for value stream mapping book">
            <a:extLst>
              <a:ext uri="{FF2B5EF4-FFF2-40B4-BE49-F238E27FC236}">
                <a16:creationId xmlns:a16="http://schemas.microsoft.com/office/drawing/2014/main" id="{12555980-F074-4A4C-925B-441761A0EA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9027" y="0"/>
            <a:ext cx="4592973" cy="6836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93284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4C5B7A-DB6D-4DB4-87A4-47FB915EB7AA}"/>
              </a:ext>
            </a:extLst>
          </p:cNvPr>
          <p:cNvSpPr txBox="1"/>
          <p:nvPr/>
        </p:nvSpPr>
        <p:spPr>
          <a:xfrm>
            <a:off x="6044268" y="2367171"/>
            <a:ext cx="611138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Gemba</a:t>
            </a:r>
          </a:p>
          <a:p>
            <a:pPr algn="ctr"/>
            <a:r>
              <a:rPr lang="en-US" sz="6600" dirty="0"/>
              <a:t>Walk</a:t>
            </a:r>
          </a:p>
        </p:txBody>
      </p:sp>
      <p:pic>
        <p:nvPicPr>
          <p:cNvPr id="67586" name="Picture 2" descr="Image result for manufacturing line">
            <a:extLst>
              <a:ext uri="{FF2B5EF4-FFF2-40B4-BE49-F238E27FC236}">
                <a16:creationId xmlns:a16="http://schemas.microsoft.com/office/drawing/2014/main" id="{F9B41E78-368C-4092-A345-81A26B14CB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92" r="10800"/>
          <a:stretch/>
        </p:blipFill>
        <p:spPr bwMode="auto">
          <a:xfrm>
            <a:off x="0" y="620878"/>
            <a:ext cx="6852976" cy="5787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76918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E741B-360A-4ED2-9845-50BC07A2A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Value Stream Mapping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3B7049-FC50-4671-ACDB-BB11891AB32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Note process steps</a:t>
            </a:r>
          </a:p>
          <a:p>
            <a:endParaRPr lang="en-US" dirty="0"/>
          </a:p>
          <a:p>
            <a:r>
              <a:rPr lang="en-US" dirty="0"/>
              <a:t>Add information flows</a:t>
            </a:r>
          </a:p>
          <a:p>
            <a:endParaRPr lang="en-US" dirty="0"/>
          </a:p>
          <a:p>
            <a:r>
              <a:rPr lang="en-US" dirty="0"/>
              <a:t>Collect process data</a:t>
            </a:r>
          </a:p>
          <a:p>
            <a:endParaRPr lang="en-US" dirty="0"/>
          </a:p>
          <a:p>
            <a:r>
              <a:rPr lang="en-US" dirty="0"/>
              <a:t>Build timeline</a:t>
            </a:r>
          </a:p>
        </p:txBody>
      </p:sp>
      <p:pic>
        <p:nvPicPr>
          <p:cNvPr id="17412" name="Picture 4" descr="https://upload.wikimedia.org/wikipedia/commons/9/99/ValueStreamMapParts.png">
            <a:extLst>
              <a:ext uri="{FF2B5EF4-FFF2-40B4-BE49-F238E27FC236}">
                <a16:creationId xmlns:a16="http://schemas.microsoft.com/office/drawing/2014/main" id="{7FE2D476-F658-4F3A-B207-6D473B3C19AB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2320421"/>
            <a:ext cx="5181600" cy="3361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9609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4C5B7A-DB6D-4DB4-87A4-47FB915EB7AA}"/>
              </a:ext>
            </a:extLst>
          </p:cNvPr>
          <p:cNvSpPr txBox="1"/>
          <p:nvPr/>
        </p:nvSpPr>
        <p:spPr>
          <a:xfrm>
            <a:off x="6044268" y="2367171"/>
            <a:ext cx="611138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Mapping Information</a:t>
            </a:r>
          </a:p>
        </p:txBody>
      </p:sp>
      <p:pic>
        <p:nvPicPr>
          <p:cNvPr id="18436" name="Picture 4" descr="Image result for file folders stack">
            <a:extLst>
              <a:ext uri="{FF2B5EF4-FFF2-40B4-BE49-F238E27FC236}">
                <a16:creationId xmlns:a16="http://schemas.microsoft.com/office/drawing/2014/main" id="{FF371C70-99B4-4BAB-BE93-95694E5FF2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8753" y="2864557"/>
            <a:ext cx="2925515" cy="3729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4" name="Picture 2" descr="Image result for huge entity relationship diagram">
            <a:extLst>
              <a:ext uri="{FF2B5EF4-FFF2-40B4-BE49-F238E27FC236}">
                <a16:creationId xmlns:a16="http://schemas.microsoft.com/office/drawing/2014/main" id="{77C344E4-0AFE-4805-959F-CB527F5690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3" y="0"/>
            <a:ext cx="4451758" cy="3388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59046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949DB34-D0AF-415D-9BEB-600DFB328DBA}"/>
              </a:ext>
            </a:extLst>
          </p:cNvPr>
          <p:cNvSpPr txBox="1"/>
          <p:nvPr/>
        </p:nvSpPr>
        <p:spPr>
          <a:xfrm>
            <a:off x="494951" y="2604410"/>
            <a:ext cx="445874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Mapping Technologies</a:t>
            </a:r>
          </a:p>
        </p:txBody>
      </p:sp>
      <p:pic>
        <p:nvPicPr>
          <p:cNvPr id="19458" name="Picture 2" descr="Image result for excel screen">
            <a:extLst>
              <a:ext uri="{FF2B5EF4-FFF2-40B4-BE49-F238E27FC236}">
                <a16:creationId xmlns:a16="http://schemas.microsoft.com/office/drawing/2014/main" id="{AC314E62-29BA-4ACF-8070-9F159A500D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5578" y="1346608"/>
            <a:ext cx="6536422" cy="4085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61432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2A9DD-B93D-4AFD-89FD-F6C2B434B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Cataloging Technologies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9DD5AB-36E7-4D69-8E46-E664278E552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Applications/systems</a:t>
            </a:r>
          </a:p>
          <a:p>
            <a:endParaRPr lang="en-US" dirty="0"/>
          </a:p>
          <a:p>
            <a:r>
              <a:rPr lang="en-US" dirty="0"/>
              <a:t>Operations possible</a:t>
            </a:r>
          </a:p>
          <a:p>
            <a:endParaRPr lang="en-US" dirty="0"/>
          </a:p>
          <a:p>
            <a:r>
              <a:rPr lang="en-US" dirty="0"/>
              <a:t>Data read/written</a:t>
            </a:r>
          </a:p>
          <a:p>
            <a:endParaRPr lang="en-US" dirty="0"/>
          </a:p>
          <a:p>
            <a:r>
              <a:rPr lang="en-US" dirty="0"/>
              <a:t>Dependencies</a:t>
            </a:r>
          </a:p>
        </p:txBody>
      </p:sp>
      <p:pic>
        <p:nvPicPr>
          <p:cNvPr id="20482" name="Picture 2" descr="https://www.ndepend.com/Res/NDependBig08.png">
            <a:extLst>
              <a:ext uri="{FF2B5EF4-FFF2-40B4-BE49-F238E27FC236}">
                <a16:creationId xmlns:a16="http://schemas.microsoft.com/office/drawing/2014/main" id="{67F073F0-218A-4D8A-9E34-59B9399CA17E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2291829"/>
            <a:ext cx="5181600" cy="3418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0161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78B21BA-BCCA-4B2D-A9C4-221F503EB4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Volume Licensing Software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633885B-B29B-4FF4-859D-75660A3564F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900K LoC VB.NET</a:t>
            </a:r>
          </a:p>
          <a:p>
            <a:endParaRPr lang="en-US" dirty="0"/>
          </a:p>
          <a:p>
            <a:r>
              <a:rPr lang="en-US" dirty="0"/>
              <a:t>1.1M LoC Cobol.NET</a:t>
            </a:r>
          </a:p>
          <a:p>
            <a:endParaRPr lang="en-US" dirty="0"/>
          </a:p>
          <a:p>
            <a:r>
              <a:rPr lang="en-US" dirty="0"/>
              <a:t>1M LoC SQL </a:t>
            </a:r>
            <a:r>
              <a:rPr lang="en-US" dirty="0" err="1"/>
              <a:t>Sprocs</a:t>
            </a:r>
            <a:endParaRPr lang="en-US" dirty="0"/>
          </a:p>
          <a:p>
            <a:endParaRPr lang="en-US" dirty="0"/>
          </a:p>
          <a:p>
            <a:r>
              <a:rPr lang="en-US" dirty="0"/>
              <a:t>Hostile acquisition</a:t>
            </a:r>
          </a:p>
        </p:txBody>
      </p:sp>
      <p:pic>
        <p:nvPicPr>
          <p:cNvPr id="1030" name="Picture 6" descr="Image result for adobe logo">
            <a:extLst>
              <a:ext uri="{FF2B5EF4-FFF2-40B4-BE49-F238E27FC236}">
                <a16:creationId xmlns:a16="http://schemas.microsoft.com/office/drawing/2014/main" id="{59B9265B-0223-4BAF-B151-56CE59E300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9153" y="1304487"/>
            <a:ext cx="3203894" cy="2402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office logo">
            <a:extLst>
              <a:ext uri="{FF2B5EF4-FFF2-40B4-BE49-F238E27FC236}">
                <a16:creationId xmlns:a16="http://schemas.microsoft.com/office/drawing/2014/main" id="{1C0D4F52-8A4A-4E76-82D5-05014EC93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8161" y="4969765"/>
            <a:ext cx="3034762" cy="957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symantec logo">
            <a:extLst>
              <a:ext uri="{FF2B5EF4-FFF2-40B4-BE49-F238E27FC236}">
                <a16:creationId xmlns:a16="http://schemas.microsoft.com/office/drawing/2014/main" id="{1DA2AC64-EBD5-4542-AC68-82F01A6FE7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529" y="3072745"/>
            <a:ext cx="4813883" cy="1521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5008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Image result for blueprint">
            <a:extLst>
              <a:ext uri="{FF2B5EF4-FFF2-40B4-BE49-F238E27FC236}">
                <a16:creationId xmlns:a16="http://schemas.microsoft.com/office/drawing/2014/main" id="{950CF726-FB52-41E5-96DD-7053D40280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72"/>
          <a:stretch/>
        </p:blipFill>
        <p:spPr bwMode="auto">
          <a:xfrm>
            <a:off x="0" y="0"/>
            <a:ext cx="54864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D4C5B7A-DB6D-4DB4-87A4-47FB915EB7AA}"/>
              </a:ext>
            </a:extLst>
          </p:cNvPr>
          <p:cNvSpPr txBox="1"/>
          <p:nvPr/>
        </p:nvSpPr>
        <p:spPr>
          <a:xfrm>
            <a:off x="5792598" y="2875002"/>
            <a:ext cx="611138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Plan</a:t>
            </a:r>
          </a:p>
        </p:txBody>
      </p:sp>
    </p:spTree>
    <p:extLst>
      <p:ext uri="{BB962C8B-B14F-4D97-AF65-F5344CB8AC3E}">
        <p14:creationId xmlns:p14="http://schemas.microsoft.com/office/powerpoint/2010/main" val="30027101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949DB34-D0AF-415D-9BEB-600DFB328DBA}"/>
              </a:ext>
            </a:extLst>
          </p:cNvPr>
          <p:cNvSpPr txBox="1"/>
          <p:nvPr/>
        </p:nvSpPr>
        <p:spPr>
          <a:xfrm>
            <a:off x="813732" y="2828835"/>
            <a:ext cx="57422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/>
              <a:t>Strategies</a:t>
            </a:r>
          </a:p>
        </p:txBody>
      </p:sp>
      <p:pic>
        <p:nvPicPr>
          <p:cNvPr id="22530" name="Picture 2" descr="Image result for civil war battle plan">
            <a:extLst>
              <a:ext uri="{FF2B5EF4-FFF2-40B4-BE49-F238E27FC236}">
                <a16:creationId xmlns:a16="http://schemas.microsoft.com/office/drawing/2014/main" id="{543C09B2-1118-4A22-A16F-9EFCB73EA8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2837" y="0"/>
            <a:ext cx="47291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24617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4C5B7A-DB6D-4DB4-87A4-47FB915EB7AA}"/>
              </a:ext>
            </a:extLst>
          </p:cNvPr>
          <p:cNvSpPr txBox="1"/>
          <p:nvPr/>
        </p:nvSpPr>
        <p:spPr>
          <a:xfrm>
            <a:off x="6329493" y="2875002"/>
            <a:ext cx="611138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Rewrite</a:t>
            </a:r>
          </a:p>
        </p:txBody>
      </p:sp>
      <p:pic>
        <p:nvPicPr>
          <p:cNvPr id="24578" name="Picture 2" descr="Image result for dynamics crm">
            <a:extLst>
              <a:ext uri="{FF2B5EF4-FFF2-40B4-BE49-F238E27FC236}">
                <a16:creationId xmlns:a16="http://schemas.microsoft.com/office/drawing/2014/main" id="{40147BBF-B6E4-4953-A5DD-EF855BCA1B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66738"/>
            <a:ext cx="6485120" cy="4135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67104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949DB34-D0AF-415D-9BEB-600DFB328DBA}"/>
              </a:ext>
            </a:extLst>
          </p:cNvPr>
          <p:cNvSpPr txBox="1"/>
          <p:nvPr/>
        </p:nvSpPr>
        <p:spPr>
          <a:xfrm>
            <a:off x="-213919" y="2459504"/>
            <a:ext cx="574226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Start at Edges</a:t>
            </a:r>
          </a:p>
        </p:txBody>
      </p:sp>
      <p:pic>
        <p:nvPicPr>
          <p:cNvPr id="25602" name="Picture 2" descr="Image result for large graph edges">
            <a:extLst>
              <a:ext uri="{FF2B5EF4-FFF2-40B4-BE49-F238E27FC236}">
                <a16:creationId xmlns:a16="http://schemas.microsoft.com/office/drawing/2014/main" id="{B319A5AC-7B1D-4DAA-9243-FD64FC6717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3487" y="1060158"/>
            <a:ext cx="6448513" cy="4737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14198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4C5B7A-DB6D-4DB4-87A4-47FB915EB7AA}"/>
              </a:ext>
            </a:extLst>
          </p:cNvPr>
          <p:cNvSpPr txBox="1"/>
          <p:nvPr/>
        </p:nvSpPr>
        <p:spPr>
          <a:xfrm>
            <a:off x="6329493" y="2367171"/>
            <a:ext cx="611138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Heads or Tails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9234261-404F-4867-866B-9B5C218B1B4C}"/>
              </a:ext>
            </a:extLst>
          </p:cNvPr>
          <p:cNvSpPr/>
          <p:nvPr/>
        </p:nvSpPr>
        <p:spPr>
          <a:xfrm>
            <a:off x="3277300" y="889232"/>
            <a:ext cx="1785455" cy="11409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Underwriting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AD91968-54F0-4DDC-B4D2-B8402816528F}"/>
              </a:ext>
            </a:extLst>
          </p:cNvPr>
          <p:cNvSpPr/>
          <p:nvPr/>
        </p:nvSpPr>
        <p:spPr>
          <a:xfrm>
            <a:off x="476776" y="889231"/>
            <a:ext cx="1785455" cy="114090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44E77A4-C75F-48D5-919C-70A1EB2DD98F}"/>
              </a:ext>
            </a:extLst>
          </p:cNvPr>
          <p:cNvSpPr/>
          <p:nvPr/>
        </p:nvSpPr>
        <p:spPr>
          <a:xfrm>
            <a:off x="476776" y="2814509"/>
            <a:ext cx="1785455" cy="11409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Admin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FE12795-7AEB-47FD-B947-E8EDA209FA00}"/>
              </a:ext>
            </a:extLst>
          </p:cNvPr>
          <p:cNvSpPr/>
          <p:nvPr/>
        </p:nvSpPr>
        <p:spPr>
          <a:xfrm>
            <a:off x="3277300" y="2814509"/>
            <a:ext cx="1785455" cy="11409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Claims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8C2D85B-7C1C-4568-835F-64380FA7E130}"/>
              </a:ext>
            </a:extLst>
          </p:cNvPr>
          <p:cNvSpPr/>
          <p:nvPr/>
        </p:nvSpPr>
        <p:spPr>
          <a:xfrm>
            <a:off x="476776" y="4739787"/>
            <a:ext cx="1785455" cy="114090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CRM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F3767FC-69AC-4094-B927-69A8557503EA}"/>
              </a:ext>
            </a:extLst>
          </p:cNvPr>
          <p:cNvCxnSpPr>
            <a:stCxn id="6" idx="3"/>
            <a:endCxn id="5" idx="1"/>
          </p:cNvCxnSpPr>
          <p:nvPr/>
        </p:nvCxnSpPr>
        <p:spPr>
          <a:xfrm>
            <a:off x="2262231" y="1459683"/>
            <a:ext cx="1015069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8A98775-A7FD-403E-AF48-1E0B3FE38D78}"/>
              </a:ext>
            </a:extLst>
          </p:cNvPr>
          <p:cNvCxnSpPr>
            <a:cxnSpLocks/>
            <a:stCxn id="5" idx="2"/>
            <a:endCxn id="7" idx="0"/>
          </p:cNvCxnSpPr>
          <p:nvPr/>
        </p:nvCxnSpPr>
        <p:spPr>
          <a:xfrm flipH="1">
            <a:off x="1369504" y="2030135"/>
            <a:ext cx="2800524" cy="78437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F1B9D06-5E9A-47CA-9BD3-D285EDA7856A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2262231" y="3384961"/>
            <a:ext cx="101506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75876E4-186C-418B-8BCD-B2D4B8008D39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 flipH="1">
            <a:off x="1369504" y="3955412"/>
            <a:ext cx="2800524" cy="78437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04565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949DB34-D0AF-415D-9BEB-600DFB328DBA}"/>
              </a:ext>
            </a:extLst>
          </p:cNvPr>
          <p:cNvSpPr txBox="1"/>
          <p:nvPr/>
        </p:nvSpPr>
        <p:spPr>
          <a:xfrm>
            <a:off x="-213919" y="2459504"/>
            <a:ext cx="574226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Defining Boundaries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714F541-2126-41BF-942B-DE0E7E55CECF}"/>
              </a:ext>
            </a:extLst>
          </p:cNvPr>
          <p:cNvSpPr/>
          <p:nvPr/>
        </p:nvSpPr>
        <p:spPr>
          <a:xfrm>
            <a:off x="8840600" y="532699"/>
            <a:ext cx="1785455" cy="114090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Underwriting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D73FAD3-A4CE-4EF3-A5C9-35EFA93DE22C}"/>
              </a:ext>
            </a:extLst>
          </p:cNvPr>
          <p:cNvSpPr/>
          <p:nvPr/>
        </p:nvSpPr>
        <p:spPr>
          <a:xfrm>
            <a:off x="6336486" y="1522600"/>
            <a:ext cx="1785455" cy="114090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Accounting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5434939-F475-4EBE-8656-ABF633BE7088}"/>
              </a:ext>
            </a:extLst>
          </p:cNvPr>
          <p:cNvSpPr/>
          <p:nvPr/>
        </p:nvSpPr>
        <p:spPr>
          <a:xfrm>
            <a:off x="9843084" y="2529279"/>
            <a:ext cx="1785455" cy="114090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Enterprise Accounts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EA540DB-89E0-4B68-8B38-7A1E25E94D1C}"/>
              </a:ext>
            </a:extLst>
          </p:cNvPr>
          <p:cNvSpPr/>
          <p:nvPr/>
        </p:nvSpPr>
        <p:spPr>
          <a:xfrm>
            <a:off x="7305415" y="3712126"/>
            <a:ext cx="1785455" cy="114090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Claims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9265F24-2763-451E-AFB1-988FDC17067B}"/>
              </a:ext>
            </a:extLst>
          </p:cNvPr>
          <p:cNvSpPr/>
          <p:nvPr/>
        </p:nvSpPr>
        <p:spPr>
          <a:xfrm>
            <a:off x="9528497" y="5406703"/>
            <a:ext cx="1785455" cy="11409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Ops</a:t>
            </a:r>
          </a:p>
        </p:txBody>
      </p:sp>
    </p:spTree>
    <p:extLst>
      <p:ext uri="{BB962C8B-B14F-4D97-AF65-F5344CB8AC3E}">
        <p14:creationId xmlns:p14="http://schemas.microsoft.com/office/powerpoint/2010/main" val="27083443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96FB7A-2D6F-4E79-8BEA-B79A996378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Your boundaries will be wrong!</a:t>
            </a:r>
            <a:br>
              <a:rPr lang="en-US" dirty="0"/>
            </a:br>
            <a:br>
              <a:rPr lang="en-US" dirty="0"/>
            </a:br>
            <a:r>
              <a:rPr lang="en-US" dirty="0"/>
              <a:t>(Plan accordingly)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1D1FCE-7CE9-4124-BA0F-BE80EB6733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37462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4C5B7A-DB6D-4DB4-87A4-47FB915EB7AA}"/>
              </a:ext>
            </a:extLst>
          </p:cNvPr>
          <p:cNvSpPr txBox="1"/>
          <p:nvPr/>
        </p:nvSpPr>
        <p:spPr>
          <a:xfrm>
            <a:off x="5918433" y="2367171"/>
            <a:ext cx="611138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Org Boundary?</a:t>
            </a:r>
          </a:p>
          <a:p>
            <a:pPr algn="ctr"/>
            <a:r>
              <a:rPr lang="en-US" sz="6000" dirty="0"/>
              <a:t>(Conway's Law)</a:t>
            </a:r>
          </a:p>
        </p:txBody>
      </p:sp>
      <p:pic>
        <p:nvPicPr>
          <p:cNvPr id="26626" name="Picture 2" descr="Image result for company organizational chart">
            <a:extLst>
              <a:ext uri="{FF2B5EF4-FFF2-40B4-BE49-F238E27FC236}">
                <a16:creationId xmlns:a16="http://schemas.microsoft.com/office/drawing/2014/main" id="{3AD00A48-7382-4B96-AC53-E481784D5A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96" y="0"/>
            <a:ext cx="46497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974371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949DB34-D0AF-415D-9BEB-600DFB328DBA}"/>
              </a:ext>
            </a:extLst>
          </p:cNvPr>
          <p:cNvSpPr txBox="1"/>
          <p:nvPr/>
        </p:nvSpPr>
        <p:spPr>
          <a:xfrm>
            <a:off x="0" y="2459504"/>
            <a:ext cx="574226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Reverse Conway?</a:t>
            </a:r>
          </a:p>
        </p:txBody>
      </p:sp>
      <p:pic>
        <p:nvPicPr>
          <p:cNvPr id="4" name="Picture 2" descr="Image result for company organizational chart">
            <a:extLst>
              <a:ext uri="{FF2B5EF4-FFF2-40B4-BE49-F238E27FC236}">
                <a16:creationId xmlns:a16="http://schemas.microsoft.com/office/drawing/2014/main" id="{39F593B5-B965-4768-A930-21A7E2B77E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7542213" y="0"/>
            <a:ext cx="46497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05485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4C5B7A-DB6D-4DB4-87A4-47FB915EB7AA}"/>
              </a:ext>
            </a:extLst>
          </p:cNvPr>
          <p:cNvSpPr txBox="1"/>
          <p:nvPr/>
        </p:nvSpPr>
        <p:spPr>
          <a:xfrm>
            <a:off x="5918433" y="2367171"/>
            <a:ext cx="611138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Value Chain Alignment</a:t>
            </a:r>
          </a:p>
        </p:txBody>
      </p:sp>
      <p:pic>
        <p:nvPicPr>
          <p:cNvPr id="26626" name="Picture 2" descr="Image result for company organizational chart">
            <a:extLst>
              <a:ext uri="{FF2B5EF4-FFF2-40B4-BE49-F238E27FC236}">
                <a16:creationId xmlns:a16="http://schemas.microsoft.com/office/drawing/2014/main" id="{3AD00A48-7382-4B96-AC53-E481784D5A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3704" y="81793"/>
            <a:ext cx="2269437" cy="3347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E17C00F-D9DB-4113-854D-061F0852BC9E}"/>
              </a:ext>
            </a:extLst>
          </p:cNvPr>
          <p:cNvSpPr/>
          <p:nvPr/>
        </p:nvSpPr>
        <p:spPr>
          <a:xfrm>
            <a:off x="222308" y="4702030"/>
            <a:ext cx="1094763" cy="8976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BD16480-C9C8-44FB-9817-B67D2B997B8E}"/>
              </a:ext>
            </a:extLst>
          </p:cNvPr>
          <p:cNvSpPr/>
          <p:nvPr/>
        </p:nvSpPr>
        <p:spPr>
          <a:xfrm>
            <a:off x="1622731" y="4702030"/>
            <a:ext cx="1094763" cy="8976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FCE492-8AA7-4392-AA33-CB3BBE3768C6}"/>
              </a:ext>
            </a:extLst>
          </p:cNvPr>
          <p:cNvSpPr/>
          <p:nvPr/>
        </p:nvSpPr>
        <p:spPr>
          <a:xfrm>
            <a:off x="3023154" y="4702030"/>
            <a:ext cx="1094763" cy="8976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810B143-B2CE-4CD8-B3FF-00D1913D7549}"/>
              </a:ext>
            </a:extLst>
          </p:cNvPr>
          <p:cNvSpPr/>
          <p:nvPr/>
        </p:nvSpPr>
        <p:spPr>
          <a:xfrm>
            <a:off x="4423577" y="4702030"/>
            <a:ext cx="1094763" cy="8976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25CF68E-44E2-422A-80BE-91C0F97B11A8}"/>
              </a:ext>
            </a:extLst>
          </p:cNvPr>
          <p:cNvCxnSpPr>
            <a:cxnSpLocks/>
            <a:stCxn id="2" idx="3"/>
            <a:endCxn id="5" idx="1"/>
          </p:cNvCxnSpPr>
          <p:nvPr/>
        </p:nvCxnSpPr>
        <p:spPr>
          <a:xfrm>
            <a:off x="1317071" y="5150841"/>
            <a:ext cx="30566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9F89855-E472-4C52-AEEF-C748E1DF2C41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2717494" y="5150841"/>
            <a:ext cx="30566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BD5E84E-8EF4-42C2-AF40-18D34FDE3EE9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4117917" y="5150841"/>
            <a:ext cx="30566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Arrow: Down 16">
            <a:extLst>
              <a:ext uri="{FF2B5EF4-FFF2-40B4-BE49-F238E27FC236}">
                <a16:creationId xmlns:a16="http://schemas.microsoft.com/office/drawing/2014/main" id="{0038B72F-2433-4D68-9EF3-2BBABC358576}"/>
              </a:ext>
            </a:extLst>
          </p:cNvPr>
          <p:cNvSpPr/>
          <p:nvPr/>
        </p:nvSpPr>
        <p:spPr>
          <a:xfrm>
            <a:off x="2633065" y="3856329"/>
            <a:ext cx="474517" cy="581447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1150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2D2D0-C7ED-400A-9660-55D477D12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 Builder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3750F1-2EAE-4504-9054-5A8610D86A0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350K LoC Cobol</a:t>
            </a:r>
          </a:p>
          <a:p>
            <a:endParaRPr lang="en-US" dirty="0"/>
          </a:p>
          <a:p>
            <a:r>
              <a:rPr lang="en-US" dirty="0"/>
              <a:t>15 years out of date</a:t>
            </a:r>
          </a:p>
          <a:p>
            <a:endParaRPr lang="en-US" dirty="0"/>
          </a:p>
          <a:p>
            <a:r>
              <a:rPr lang="en-US" dirty="0"/>
              <a:t>Impossible to upgrade</a:t>
            </a:r>
          </a:p>
          <a:p>
            <a:endParaRPr lang="en-US" dirty="0"/>
          </a:p>
          <a:p>
            <a:r>
              <a:rPr lang="en-US" dirty="0"/>
              <a:t>Also it's a mainframe</a:t>
            </a:r>
          </a:p>
        </p:txBody>
      </p:sp>
      <p:pic>
        <p:nvPicPr>
          <p:cNvPr id="2054" name="Picture 6" descr="Image result for JD Edwards WorldSoftware logo">
            <a:extLst>
              <a:ext uri="{FF2B5EF4-FFF2-40B4-BE49-F238E27FC236}">
                <a16:creationId xmlns:a16="http://schemas.microsoft.com/office/drawing/2014/main" id="{B7F7A51E-52C5-4A8A-AD14-4372E11134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1369" y="1510573"/>
            <a:ext cx="3264585" cy="1074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mage result for JD Edwards EnterpriseOne logo">
            <a:extLst>
              <a:ext uri="{FF2B5EF4-FFF2-40B4-BE49-F238E27FC236}">
                <a16:creationId xmlns:a16="http://schemas.microsoft.com/office/drawing/2014/main" id="{948A120D-AB89-4D01-900F-425816FDBC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8173" y="4273274"/>
            <a:ext cx="3990975" cy="2009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rrow: Down 7">
            <a:extLst>
              <a:ext uri="{FF2B5EF4-FFF2-40B4-BE49-F238E27FC236}">
                <a16:creationId xmlns:a16="http://schemas.microsoft.com/office/drawing/2014/main" id="{99C17B3D-5383-4BBC-A117-38E154E50002}"/>
              </a:ext>
            </a:extLst>
          </p:cNvPr>
          <p:cNvSpPr/>
          <p:nvPr/>
        </p:nvSpPr>
        <p:spPr>
          <a:xfrm>
            <a:off x="8732940" y="2864840"/>
            <a:ext cx="864066" cy="112831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786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949DB34-D0AF-415D-9BEB-600DFB328DBA}"/>
              </a:ext>
            </a:extLst>
          </p:cNvPr>
          <p:cNvSpPr txBox="1"/>
          <p:nvPr/>
        </p:nvSpPr>
        <p:spPr>
          <a:xfrm>
            <a:off x="-95074" y="2459504"/>
            <a:ext cx="574226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Data Boundaries?</a:t>
            </a:r>
          </a:p>
        </p:txBody>
      </p:sp>
      <p:pic>
        <p:nvPicPr>
          <p:cNvPr id="29698" name="Picture 2" descr="Image result for entity relationship diagram">
            <a:extLst>
              <a:ext uri="{FF2B5EF4-FFF2-40B4-BE49-F238E27FC236}">
                <a16:creationId xmlns:a16="http://schemas.microsoft.com/office/drawing/2014/main" id="{B287F15D-BD38-48CD-A9BC-223C0EE88D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8379" y="1306585"/>
            <a:ext cx="6063621" cy="4244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B896D49-C1D2-4958-B96B-75E738E47D0E}"/>
              </a:ext>
            </a:extLst>
          </p:cNvPr>
          <p:cNvSpPr/>
          <p:nvPr/>
        </p:nvSpPr>
        <p:spPr>
          <a:xfrm>
            <a:off x="6329494" y="1036040"/>
            <a:ext cx="1803633" cy="195044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B55A475-8D15-413F-BF3D-DBB58DEC19F7}"/>
              </a:ext>
            </a:extLst>
          </p:cNvPr>
          <p:cNvSpPr/>
          <p:nvPr/>
        </p:nvSpPr>
        <p:spPr>
          <a:xfrm>
            <a:off x="9497736" y="1198228"/>
            <a:ext cx="2645328" cy="2350316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EAF922E-546F-4647-A3EF-D44FF3B0FF84}"/>
              </a:ext>
            </a:extLst>
          </p:cNvPr>
          <p:cNvSpPr/>
          <p:nvPr/>
        </p:nvSpPr>
        <p:spPr>
          <a:xfrm>
            <a:off x="6528033" y="3973586"/>
            <a:ext cx="1803633" cy="1686186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99098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4C5B7A-DB6D-4DB4-87A4-47FB915EB7AA}"/>
              </a:ext>
            </a:extLst>
          </p:cNvPr>
          <p:cNvSpPr txBox="1"/>
          <p:nvPr/>
        </p:nvSpPr>
        <p:spPr>
          <a:xfrm>
            <a:off x="5918433" y="2367171"/>
            <a:ext cx="611138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Data Boundary Issues</a:t>
            </a:r>
          </a:p>
        </p:txBody>
      </p:sp>
      <p:pic>
        <p:nvPicPr>
          <p:cNvPr id="32770" name="Picture 2" descr="Image result for table lots of columns sql">
            <a:extLst>
              <a:ext uri="{FF2B5EF4-FFF2-40B4-BE49-F238E27FC236}">
                <a16:creationId xmlns:a16="http://schemas.microsoft.com/office/drawing/2014/main" id="{A280EDAE-170F-41D8-BD9D-AE1B28767D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14337"/>
            <a:ext cx="5695950" cy="6029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366923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949DB34-D0AF-415D-9BEB-600DFB328DBA}"/>
              </a:ext>
            </a:extLst>
          </p:cNvPr>
          <p:cNvSpPr txBox="1"/>
          <p:nvPr/>
        </p:nvSpPr>
        <p:spPr>
          <a:xfrm>
            <a:off x="-95074" y="1997839"/>
            <a:ext cx="574226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Business or Functional Areas?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E61E9BF-ECFB-40E4-AA34-2613D285BD57}"/>
              </a:ext>
            </a:extLst>
          </p:cNvPr>
          <p:cNvSpPr/>
          <p:nvPr/>
        </p:nvSpPr>
        <p:spPr>
          <a:xfrm>
            <a:off x="6637936" y="1135739"/>
            <a:ext cx="1785455" cy="114090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Volume Manufacturing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F2EF84F-5D82-4C81-A8F8-3AB8BFC49653}"/>
              </a:ext>
            </a:extLst>
          </p:cNvPr>
          <p:cNvSpPr/>
          <p:nvPr/>
        </p:nvSpPr>
        <p:spPr>
          <a:xfrm>
            <a:off x="10191703" y="1997839"/>
            <a:ext cx="1785455" cy="11409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Discrete Manufacturing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4EA4EE7-982E-48A0-856F-8762BE4A7152}"/>
              </a:ext>
            </a:extLst>
          </p:cNvPr>
          <p:cNvSpPr/>
          <p:nvPr/>
        </p:nvSpPr>
        <p:spPr>
          <a:xfrm>
            <a:off x="7756653" y="2858548"/>
            <a:ext cx="1785455" cy="114090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Packing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12FBD10-B5A9-44C9-A025-36381A01E03A}"/>
              </a:ext>
            </a:extLst>
          </p:cNvPr>
          <p:cNvSpPr/>
          <p:nvPr/>
        </p:nvSpPr>
        <p:spPr>
          <a:xfrm>
            <a:off x="9866806" y="4973826"/>
            <a:ext cx="1785455" cy="114090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Shipping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A4ACBF4-AD76-4B13-869E-F1815828551E}"/>
              </a:ext>
            </a:extLst>
          </p:cNvPr>
          <p:cNvSpPr/>
          <p:nvPr/>
        </p:nvSpPr>
        <p:spPr>
          <a:xfrm>
            <a:off x="6909241" y="4701474"/>
            <a:ext cx="1785455" cy="114090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Sourcing</a:t>
            </a:r>
          </a:p>
        </p:txBody>
      </p:sp>
    </p:spTree>
    <p:extLst>
      <p:ext uri="{BB962C8B-B14F-4D97-AF65-F5344CB8AC3E}">
        <p14:creationId xmlns:p14="http://schemas.microsoft.com/office/powerpoint/2010/main" val="110272647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4C5B7A-DB6D-4DB4-87A4-47FB915EB7AA}"/>
              </a:ext>
            </a:extLst>
          </p:cNvPr>
          <p:cNvSpPr txBox="1"/>
          <p:nvPr/>
        </p:nvSpPr>
        <p:spPr>
          <a:xfrm>
            <a:off x="5918433" y="2367171"/>
            <a:ext cx="61113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Value Streams?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0906E39-17F4-4033-9FBC-4E5D23125002}"/>
              </a:ext>
            </a:extLst>
          </p:cNvPr>
          <p:cNvSpPr/>
          <p:nvPr/>
        </p:nvSpPr>
        <p:spPr>
          <a:xfrm>
            <a:off x="1024931" y="577780"/>
            <a:ext cx="4451420" cy="6682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Batch Manufacturing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D6D0F93-0D70-47DD-83AE-9297F9102B7F}"/>
              </a:ext>
            </a:extLst>
          </p:cNvPr>
          <p:cNvSpPr/>
          <p:nvPr/>
        </p:nvSpPr>
        <p:spPr>
          <a:xfrm>
            <a:off x="283028" y="2033063"/>
            <a:ext cx="4451420" cy="66821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Discrete Manufacturing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E79FC8D-5436-4346-8933-0C9F6A351697}"/>
              </a:ext>
            </a:extLst>
          </p:cNvPr>
          <p:cNvSpPr/>
          <p:nvPr/>
        </p:nvSpPr>
        <p:spPr>
          <a:xfrm>
            <a:off x="1324707" y="3617353"/>
            <a:ext cx="4451420" cy="66821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Procurement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E883C49-00B1-4808-A21B-2720E36F1AAD}"/>
              </a:ext>
            </a:extLst>
          </p:cNvPr>
          <p:cNvSpPr/>
          <p:nvPr/>
        </p:nvSpPr>
        <p:spPr>
          <a:xfrm>
            <a:off x="512466" y="5072636"/>
            <a:ext cx="4451420" cy="668216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Onboarding</a:t>
            </a:r>
          </a:p>
        </p:txBody>
      </p:sp>
    </p:spTree>
    <p:extLst>
      <p:ext uri="{BB962C8B-B14F-4D97-AF65-F5344CB8AC3E}">
        <p14:creationId xmlns:p14="http://schemas.microsoft.com/office/powerpoint/2010/main" val="355944099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4C5B7A-DB6D-4DB4-87A4-47FB915EB7AA}"/>
              </a:ext>
            </a:extLst>
          </p:cNvPr>
          <p:cNvSpPr txBox="1"/>
          <p:nvPr/>
        </p:nvSpPr>
        <p:spPr>
          <a:xfrm>
            <a:off x="-522515" y="2459504"/>
            <a:ext cx="611138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Where to Start?</a:t>
            </a:r>
          </a:p>
        </p:txBody>
      </p:sp>
      <p:pic>
        <p:nvPicPr>
          <p:cNvPr id="33794" name="Picture 2" descr="Image result for starting line">
            <a:extLst>
              <a:ext uri="{FF2B5EF4-FFF2-40B4-BE49-F238E27FC236}">
                <a16:creationId xmlns:a16="http://schemas.microsoft.com/office/drawing/2014/main" id="{2BB2D2E6-7410-4803-B5AD-8FD6BFD6BB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2119" y="1100294"/>
            <a:ext cx="6209881" cy="4657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855919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4C5B7A-DB6D-4DB4-87A4-47FB915EB7AA}"/>
              </a:ext>
            </a:extLst>
          </p:cNvPr>
          <p:cNvSpPr txBox="1"/>
          <p:nvPr/>
        </p:nvSpPr>
        <p:spPr>
          <a:xfrm>
            <a:off x="5918433" y="2921169"/>
            <a:ext cx="61113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Risk vs. Value</a:t>
            </a:r>
          </a:p>
        </p:txBody>
      </p:sp>
      <p:pic>
        <p:nvPicPr>
          <p:cNvPr id="36866" name="Picture 2" descr="Image result for risk value heat map">
            <a:extLst>
              <a:ext uri="{FF2B5EF4-FFF2-40B4-BE49-F238E27FC236}">
                <a16:creationId xmlns:a16="http://schemas.microsoft.com/office/drawing/2014/main" id="{DB442FB3-F3F5-4C0E-86F2-8760523F5F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187" y="972125"/>
            <a:ext cx="5648585" cy="4913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586031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4C5B7A-DB6D-4DB4-87A4-47FB915EB7AA}"/>
              </a:ext>
            </a:extLst>
          </p:cNvPr>
          <p:cNvSpPr txBox="1"/>
          <p:nvPr/>
        </p:nvSpPr>
        <p:spPr>
          <a:xfrm>
            <a:off x="-522515" y="2921169"/>
            <a:ext cx="61113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People Risk</a:t>
            </a:r>
          </a:p>
        </p:txBody>
      </p:sp>
      <p:pic>
        <p:nvPicPr>
          <p:cNvPr id="37890" name="Picture 2" descr="Image result for amazon product page">
            <a:extLst>
              <a:ext uri="{FF2B5EF4-FFF2-40B4-BE49-F238E27FC236}">
                <a16:creationId xmlns:a16="http://schemas.microsoft.com/office/drawing/2014/main" id="{87B43E50-9562-47C1-8786-8D523CD14E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7415" y="306017"/>
            <a:ext cx="4622242" cy="2956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892" name="Picture 4" descr="Image result for ugly old user interface">
            <a:extLst>
              <a:ext uri="{FF2B5EF4-FFF2-40B4-BE49-F238E27FC236}">
                <a16:creationId xmlns:a16="http://schemas.microsoft.com/office/drawing/2014/main" id="{C50D92E2-5C42-48A5-AEBA-4A114F78BD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7666" y="3595374"/>
            <a:ext cx="4031535" cy="3077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074381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4C5B7A-DB6D-4DB4-87A4-47FB915EB7AA}"/>
              </a:ext>
            </a:extLst>
          </p:cNvPr>
          <p:cNvSpPr txBox="1"/>
          <p:nvPr/>
        </p:nvSpPr>
        <p:spPr>
          <a:xfrm>
            <a:off x="5918433" y="2459503"/>
            <a:ext cx="611138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Technology Risk</a:t>
            </a:r>
          </a:p>
        </p:txBody>
      </p:sp>
      <p:pic>
        <p:nvPicPr>
          <p:cNvPr id="38914" name="Picture 2" descr="Image result for sap user interface">
            <a:extLst>
              <a:ext uri="{FF2B5EF4-FFF2-40B4-BE49-F238E27FC236}">
                <a16:creationId xmlns:a16="http://schemas.microsoft.com/office/drawing/2014/main" id="{D840D8F6-9FEB-4100-9A49-F80149D251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" y="1719263"/>
            <a:ext cx="6076950" cy="3419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267788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4C5B7A-DB6D-4DB4-87A4-47FB915EB7AA}"/>
              </a:ext>
            </a:extLst>
          </p:cNvPr>
          <p:cNvSpPr txBox="1"/>
          <p:nvPr/>
        </p:nvSpPr>
        <p:spPr>
          <a:xfrm>
            <a:off x="-522515" y="2625878"/>
            <a:ext cx="611138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Project and Scope Risk</a:t>
            </a:r>
          </a:p>
        </p:txBody>
      </p:sp>
      <p:pic>
        <p:nvPicPr>
          <p:cNvPr id="39938" name="Picture 2" descr="Image result for burndown">
            <a:extLst>
              <a:ext uri="{FF2B5EF4-FFF2-40B4-BE49-F238E27FC236}">
                <a16:creationId xmlns:a16="http://schemas.microsoft.com/office/drawing/2014/main" id="{72BEEBC9-AF09-4993-99F8-2B2BFC7E8D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2228" y="866095"/>
            <a:ext cx="3724275" cy="1990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940" name="Picture 4" descr="Image result for jira">
            <a:extLst>
              <a:ext uri="{FF2B5EF4-FFF2-40B4-BE49-F238E27FC236}">
                <a16:creationId xmlns:a16="http://schemas.microsoft.com/office/drawing/2014/main" id="{A9645545-7A8B-49A9-99EB-C5C6E32527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0852" y="3288246"/>
            <a:ext cx="4647485" cy="2655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781035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4C5B7A-DB6D-4DB4-87A4-47FB915EB7AA}"/>
              </a:ext>
            </a:extLst>
          </p:cNvPr>
          <p:cNvSpPr txBox="1"/>
          <p:nvPr/>
        </p:nvSpPr>
        <p:spPr>
          <a:xfrm>
            <a:off x="6096000" y="2459503"/>
            <a:ext cx="586325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Where *not* to start</a:t>
            </a:r>
          </a:p>
        </p:txBody>
      </p:sp>
      <p:pic>
        <p:nvPicPr>
          <p:cNvPr id="40962" name="Picture 2" descr="Image result for car edge of cliff">
            <a:extLst>
              <a:ext uri="{FF2B5EF4-FFF2-40B4-BE49-F238E27FC236}">
                <a16:creationId xmlns:a16="http://schemas.microsoft.com/office/drawing/2014/main" id="{BA2D1913-7A35-443C-8625-06E69A384B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47" y="0"/>
            <a:ext cx="52768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8698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190AA-F4AE-4033-BE91-BA1D28135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Life Insurance and Annuities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171903-E787-40F8-AFCC-35E31F48321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40-year old codebase</a:t>
            </a:r>
          </a:p>
          <a:p>
            <a:endParaRPr lang="en-US" dirty="0"/>
          </a:p>
          <a:p>
            <a:r>
              <a:rPr lang="en-US" dirty="0"/>
              <a:t>Aging workforce</a:t>
            </a:r>
          </a:p>
          <a:p>
            <a:endParaRPr lang="en-US" dirty="0"/>
          </a:p>
          <a:p>
            <a:r>
              <a:rPr lang="en-US" dirty="0"/>
              <a:t>Retirement cliff in 5-7 years</a:t>
            </a:r>
          </a:p>
          <a:p>
            <a:endParaRPr lang="en-US" dirty="0"/>
          </a:p>
          <a:p>
            <a:r>
              <a:rPr lang="en-US" dirty="0"/>
              <a:t>Buy didn't work</a:t>
            </a:r>
          </a:p>
        </p:txBody>
      </p:sp>
      <p:pic>
        <p:nvPicPr>
          <p:cNvPr id="3074" name="Picture 2" descr="Image result for tombstone">
            <a:extLst>
              <a:ext uri="{FF2B5EF4-FFF2-40B4-BE49-F238E27FC236}">
                <a16:creationId xmlns:a16="http://schemas.microsoft.com/office/drawing/2014/main" id="{3FD493B9-A945-4A26-A04A-B7E300EDB5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450" y="1615901"/>
            <a:ext cx="2929186" cy="1944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 result for money bag">
            <a:extLst>
              <a:ext uri="{FF2B5EF4-FFF2-40B4-BE49-F238E27FC236}">
                <a16:creationId xmlns:a16="http://schemas.microsoft.com/office/drawing/2014/main" id="{55A7042F-D755-4DE0-A186-06B9C207A1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6971" y="3747087"/>
            <a:ext cx="3599751" cy="2670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473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4C5B7A-DB6D-4DB4-87A4-47FB915EB7AA}"/>
              </a:ext>
            </a:extLst>
          </p:cNvPr>
          <p:cNvSpPr txBox="1"/>
          <p:nvPr/>
        </p:nvSpPr>
        <p:spPr>
          <a:xfrm>
            <a:off x="-205992" y="2921168"/>
            <a:ext cx="61113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Transitions</a:t>
            </a:r>
          </a:p>
        </p:txBody>
      </p:sp>
      <p:pic>
        <p:nvPicPr>
          <p:cNvPr id="5" name="Picture 2" descr="Image result for mainframe erp screen">
            <a:extLst>
              <a:ext uri="{FF2B5EF4-FFF2-40B4-BE49-F238E27FC236}">
                <a16:creationId xmlns:a16="http://schemas.microsoft.com/office/drawing/2014/main" id="{7AF7C7A2-F311-4228-80F8-2592E7401E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9167" y="220685"/>
            <a:ext cx="3448050" cy="2085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986" name="Picture 2" descr="Image result for clean user interface">
            <a:extLst>
              <a:ext uri="{FF2B5EF4-FFF2-40B4-BE49-F238E27FC236}">
                <a16:creationId xmlns:a16="http://schemas.microsoft.com/office/drawing/2014/main" id="{665E93CA-D449-4F9B-AC0D-7A2C830E0B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0979" y="3254410"/>
            <a:ext cx="4440325" cy="3330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Down 1">
            <a:extLst>
              <a:ext uri="{FF2B5EF4-FFF2-40B4-BE49-F238E27FC236}">
                <a16:creationId xmlns:a16="http://schemas.microsoft.com/office/drawing/2014/main" id="{B11FC423-17CC-4059-AE1F-6098E2FC1C73}"/>
              </a:ext>
            </a:extLst>
          </p:cNvPr>
          <p:cNvSpPr/>
          <p:nvPr/>
        </p:nvSpPr>
        <p:spPr>
          <a:xfrm>
            <a:off x="8879277" y="2476919"/>
            <a:ext cx="587829" cy="64811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16053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4C5B7A-DB6D-4DB4-87A4-47FB915EB7AA}"/>
              </a:ext>
            </a:extLst>
          </p:cNvPr>
          <p:cNvSpPr txBox="1"/>
          <p:nvPr/>
        </p:nvSpPr>
        <p:spPr>
          <a:xfrm>
            <a:off x="6096000" y="2459503"/>
            <a:ext cx="586325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Single source of truth</a:t>
            </a:r>
          </a:p>
        </p:txBody>
      </p:sp>
      <p:pic>
        <p:nvPicPr>
          <p:cNvPr id="43010" name="Picture 2" descr="Image result for ten commandments movie tablet">
            <a:extLst>
              <a:ext uri="{FF2B5EF4-FFF2-40B4-BE49-F238E27FC236}">
                <a16:creationId xmlns:a16="http://schemas.microsoft.com/office/drawing/2014/main" id="{BEC953E9-D1A2-47D2-B19C-32D13F4785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52411"/>
            <a:ext cx="6038850" cy="6353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854500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D0A90935-E714-43CC-BE77-A81E324B04CD}"/>
              </a:ext>
            </a:extLst>
          </p:cNvPr>
          <p:cNvGrpSpPr/>
          <p:nvPr/>
        </p:nvGrpSpPr>
        <p:grpSpPr>
          <a:xfrm>
            <a:off x="1472501" y="2188028"/>
            <a:ext cx="9246998" cy="2481944"/>
            <a:chOff x="929473" y="2768320"/>
            <a:chExt cx="9246998" cy="2481944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651EC6F6-F76C-4B0F-8C5A-2B4103F048F6}"/>
                </a:ext>
              </a:extLst>
            </p:cNvPr>
            <p:cNvSpPr/>
            <p:nvPr/>
          </p:nvSpPr>
          <p:spPr>
            <a:xfrm>
              <a:off x="929473" y="2768320"/>
              <a:ext cx="1607736" cy="11354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Catalog</a:t>
              </a: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84D2130D-850E-4075-9156-8F579C00C488}"/>
                </a:ext>
              </a:extLst>
            </p:cNvPr>
            <p:cNvSpPr/>
            <p:nvPr/>
          </p:nvSpPr>
          <p:spPr>
            <a:xfrm>
              <a:off x="3277438" y="2768320"/>
              <a:ext cx="1607736" cy="1135464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Cart</a:t>
              </a: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04F2CF75-9936-43A9-8F87-8E5A98B9AC48}"/>
                </a:ext>
              </a:extLst>
            </p:cNvPr>
            <p:cNvSpPr/>
            <p:nvPr/>
          </p:nvSpPr>
          <p:spPr>
            <a:xfrm>
              <a:off x="5625403" y="2768320"/>
              <a:ext cx="1607736" cy="1135464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Order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090DB0C-57A6-47DB-9A81-CC210737438D}"/>
                </a:ext>
              </a:extLst>
            </p:cNvPr>
            <p:cNvSpPr/>
            <p:nvPr/>
          </p:nvSpPr>
          <p:spPr>
            <a:xfrm>
              <a:off x="7973368" y="2768320"/>
              <a:ext cx="1607736" cy="1135464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Fulfillment</a:t>
              </a:r>
            </a:p>
          </p:txBody>
        </p:sp>
        <p:sp>
          <p:nvSpPr>
            <p:cNvPr id="6" name="Arrow: Right 5">
              <a:extLst>
                <a:ext uri="{FF2B5EF4-FFF2-40B4-BE49-F238E27FC236}">
                  <a16:creationId xmlns:a16="http://schemas.microsoft.com/office/drawing/2014/main" id="{C572026B-E375-46FD-91CF-4DEDD4F23789}"/>
                </a:ext>
              </a:extLst>
            </p:cNvPr>
            <p:cNvSpPr/>
            <p:nvPr/>
          </p:nvSpPr>
          <p:spPr>
            <a:xfrm>
              <a:off x="2724779" y="3175278"/>
              <a:ext cx="447152" cy="321547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Arrow: Right 6">
              <a:extLst>
                <a:ext uri="{FF2B5EF4-FFF2-40B4-BE49-F238E27FC236}">
                  <a16:creationId xmlns:a16="http://schemas.microsoft.com/office/drawing/2014/main" id="{D2DF1E6B-43AA-463B-894F-F83CDE5931E2}"/>
                </a:ext>
              </a:extLst>
            </p:cNvPr>
            <p:cNvSpPr/>
            <p:nvPr/>
          </p:nvSpPr>
          <p:spPr>
            <a:xfrm>
              <a:off x="5031712" y="3175278"/>
              <a:ext cx="447152" cy="321547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Arrow: Right 7">
              <a:extLst>
                <a:ext uri="{FF2B5EF4-FFF2-40B4-BE49-F238E27FC236}">
                  <a16:creationId xmlns:a16="http://schemas.microsoft.com/office/drawing/2014/main" id="{FCA3873D-4BCD-45CF-88CB-0DF213E30199}"/>
                </a:ext>
              </a:extLst>
            </p:cNvPr>
            <p:cNvSpPr/>
            <p:nvPr/>
          </p:nvSpPr>
          <p:spPr>
            <a:xfrm>
              <a:off x="7379677" y="3175278"/>
              <a:ext cx="447152" cy="321547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A4A51D39-D60A-4A7D-88E3-1A02E35387DF}"/>
                </a:ext>
              </a:extLst>
            </p:cNvPr>
            <p:cNvSpPr/>
            <p:nvPr/>
          </p:nvSpPr>
          <p:spPr>
            <a:xfrm>
              <a:off x="9729319" y="3175277"/>
              <a:ext cx="447152" cy="321547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A95E39B5-8B6A-4660-80CF-6ED8EF24D9D5}"/>
                </a:ext>
              </a:extLst>
            </p:cNvPr>
            <p:cNvSpPr/>
            <p:nvPr/>
          </p:nvSpPr>
          <p:spPr>
            <a:xfrm>
              <a:off x="929473" y="4305719"/>
              <a:ext cx="9246998" cy="944545"/>
            </a:xfrm>
            <a:prstGeom prst="rightArrow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Customer Journey and Value Stream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84F46F10-0849-4A8A-AAE7-9419A3FEFF37}"/>
              </a:ext>
            </a:extLst>
          </p:cNvPr>
          <p:cNvSpPr txBox="1"/>
          <p:nvPr/>
        </p:nvSpPr>
        <p:spPr>
          <a:xfrm>
            <a:off x="1572984" y="1460415"/>
            <a:ext cx="14067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trike="sngStrike" dirty="0"/>
              <a:t>$24.99</a:t>
            </a:r>
          </a:p>
          <a:p>
            <a:pPr algn="ctr"/>
            <a:r>
              <a:rPr lang="en-US" dirty="0"/>
              <a:t>$25.49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EE748BE-A865-4A02-9D12-883A06809BAA}"/>
              </a:ext>
            </a:extLst>
          </p:cNvPr>
          <p:cNvSpPr txBox="1"/>
          <p:nvPr/>
        </p:nvSpPr>
        <p:spPr>
          <a:xfrm>
            <a:off x="3920949" y="1617729"/>
            <a:ext cx="1406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$24.99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029E28D-0F25-4C8C-8C30-752FD6231D4F}"/>
              </a:ext>
            </a:extLst>
          </p:cNvPr>
          <p:cNvSpPr txBox="1"/>
          <p:nvPr/>
        </p:nvSpPr>
        <p:spPr>
          <a:xfrm>
            <a:off x="6268914" y="1619348"/>
            <a:ext cx="1406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$24.99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E80979F-89C3-4033-B6C7-16D1E89EE191}"/>
              </a:ext>
            </a:extLst>
          </p:cNvPr>
          <p:cNvSpPr txBox="1"/>
          <p:nvPr/>
        </p:nvSpPr>
        <p:spPr>
          <a:xfrm>
            <a:off x="8616879" y="1619348"/>
            <a:ext cx="1406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$24.99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B467D7D-9100-4016-B040-8E9A326AA865}"/>
              </a:ext>
            </a:extLst>
          </p:cNvPr>
          <p:cNvSpPr txBox="1"/>
          <p:nvPr/>
        </p:nvSpPr>
        <p:spPr>
          <a:xfrm>
            <a:off x="4192254" y="597877"/>
            <a:ext cx="8641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?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E1A202A-0617-4CF3-8A41-AF8C316664C1}"/>
              </a:ext>
            </a:extLst>
          </p:cNvPr>
          <p:cNvSpPr txBox="1"/>
          <p:nvPr/>
        </p:nvSpPr>
        <p:spPr>
          <a:xfrm>
            <a:off x="6540219" y="597877"/>
            <a:ext cx="8641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?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D43BAD6-CEF5-4733-90CE-9F9B6FCE5D04}"/>
              </a:ext>
            </a:extLst>
          </p:cNvPr>
          <p:cNvSpPr txBox="1"/>
          <p:nvPr/>
        </p:nvSpPr>
        <p:spPr>
          <a:xfrm>
            <a:off x="8885251" y="597877"/>
            <a:ext cx="8641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75020097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ylinder 2">
            <a:extLst>
              <a:ext uri="{FF2B5EF4-FFF2-40B4-BE49-F238E27FC236}">
                <a16:creationId xmlns:a16="http://schemas.microsoft.com/office/drawing/2014/main" id="{67D7CAB8-CE95-45FF-8EFB-3CAC225703A5}"/>
              </a:ext>
            </a:extLst>
          </p:cNvPr>
          <p:cNvSpPr/>
          <p:nvPr/>
        </p:nvSpPr>
        <p:spPr>
          <a:xfrm>
            <a:off x="3244780" y="1820391"/>
            <a:ext cx="1451987" cy="173836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Old</a:t>
            </a:r>
          </a:p>
        </p:txBody>
      </p:sp>
      <p:sp>
        <p:nvSpPr>
          <p:cNvPr id="4" name="Cylinder 3">
            <a:extLst>
              <a:ext uri="{FF2B5EF4-FFF2-40B4-BE49-F238E27FC236}">
                <a16:creationId xmlns:a16="http://schemas.microsoft.com/office/drawing/2014/main" id="{DC8B5845-8856-4193-A04D-8C35AD8ABF8E}"/>
              </a:ext>
            </a:extLst>
          </p:cNvPr>
          <p:cNvSpPr/>
          <p:nvPr/>
        </p:nvSpPr>
        <p:spPr>
          <a:xfrm>
            <a:off x="7682802" y="1820390"/>
            <a:ext cx="1451987" cy="1738365"/>
          </a:xfrm>
          <a:prstGeom prst="can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New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9D15CEA-6E04-42EB-A7EA-4399992F38B1}"/>
              </a:ext>
            </a:extLst>
          </p:cNvPr>
          <p:cNvSpPr/>
          <p:nvPr/>
        </p:nvSpPr>
        <p:spPr>
          <a:xfrm>
            <a:off x="5091165" y="4885138"/>
            <a:ext cx="2009670" cy="132135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Monolith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D8F6DEE-EAA3-48DA-9224-0F4EAAA201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Migrating Data Paths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6335E53-CC2F-4F76-92B5-763DD1CA31A4}"/>
              </a:ext>
            </a:extLst>
          </p:cNvPr>
          <p:cNvCxnSpPr>
            <a:cxnSpLocks/>
            <a:stCxn id="5" idx="0"/>
            <a:endCxn id="3" idx="3"/>
          </p:cNvCxnSpPr>
          <p:nvPr/>
        </p:nvCxnSpPr>
        <p:spPr>
          <a:xfrm flipH="1" flipV="1">
            <a:off x="3970774" y="3558756"/>
            <a:ext cx="2125226" cy="1326382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4A15D66-6C82-46DD-8F10-2263295CF3F5}"/>
              </a:ext>
            </a:extLst>
          </p:cNvPr>
          <p:cNvCxnSpPr>
            <a:cxnSpLocks/>
            <a:stCxn id="5" idx="0"/>
            <a:endCxn id="4" idx="3"/>
          </p:cNvCxnSpPr>
          <p:nvPr/>
        </p:nvCxnSpPr>
        <p:spPr>
          <a:xfrm flipV="1">
            <a:off x="6096000" y="3558755"/>
            <a:ext cx="2312796" cy="1326383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449933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4C5B7A-DB6D-4DB4-87A4-47FB915EB7AA}"/>
              </a:ext>
            </a:extLst>
          </p:cNvPr>
          <p:cNvSpPr txBox="1"/>
          <p:nvPr/>
        </p:nvSpPr>
        <p:spPr>
          <a:xfrm>
            <a:off x="6216580" y="1997837"/>
            <a:ext cx="586325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Avoid bidirectional updates</a:t>
            </a:r>
          </a:p>
        </p:txBody>
      </p:sp>
      <p:pic>
        <p:nvPicPr>
          <p:cNvPr id="4" name="Picture 2" descr="Image result for mainframe erp screen">
            <a:extLst>
              <a:ext uri="{FF2B5EF4-FFF2-40B4-BE49-F238E27FC236}">
                <a16:creationId xmlns:a16="http://schemas.microsoft.com/office/drawing/2014/main" id="{B138A302-2DCB-44DF-8632-005594D3C8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3129" y="243640"/>
            <a:ext cx="3448050" cy="2085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Image result for clean user interface">
            <a:extLst>
              <a:ext uri="{FF2B5EF4-FFF2-40B4-BE49-F238E27FC236}">
                <a16:creationId xmlns:a16="http://schemas.microsoft.com/office/drawing/2014/main" id="{05EFBDC3-31FC-4DAC-B052-2D36E86D40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017" y="3629967"/>
            <a:ext cx="3768132" cy="2826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Up-Down 1">
            <a:extLst>
              <a:ext uri="{FF2B5EF4-FFF2-40B4-BE49-F238E27FC236}">
                <a16:creationId xmlns:a16="http://schemas.microsoft.com/office/drawing/2014/main" id="{A98A6B78-C5D4-46D6-8ECE-346C9E59BC8C}"/>
              </a:ext>
            </a:extLst>
          </p:cNvPr>
          <p:cNvSpPr/>
          <p:nvPr/>
        </p:nvSpPr>
        <p:spPr>
          <a:xfrm>
            <a:off x="2723094" y="2403267"/>
            <a:ext cx="648119" cy="1153047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68511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4C5B7A-DB6D-4DB4-87A4-47FB915EB7AA}"/>
              </a:ext>
            </a:extLst>
          </p:cNvPr>
          <p:cNvSpPr txBox="1"/>
          <p:nvPr/>
        </p:nvSpPr>
        <p:spPr>
          <a:xfrm>
            <a:off x="-15380" y="2368509"/>
            <a:ext cx="611138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Disabling Functionality</a:t>
            </a:r>
          </a:p>
        </p:txBody>
      </p:sp>
      <p:pic>
        <p:nvPicPr>
          <p:cNvPr id="5" name="Picture 2" descr="Image result for mainframe erp screen">
            <a:extLst>
              <a:ext uri="{FF2B5EF4-FFF2-40B4-BE49-F238E27FC236}">
                <a16:creationId xmlns:a16="http://schemas.microsoft.com/office/drawing/2014/main" id="{7AF7C7A2-F311-4228-80F8-2592E7401E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9167" y="456822"/>
            <a:ext cx="3448050" cy="2085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986" name="Picture 2" descr="Image result for clean user interface">
            <a:extLst>
              <a:ext uri="{FF2B5EF4-FFF2-40B4-BE49-F238E27FC236}">
                <a16:creationId xmlns:a16="http://schemas.microsoft.com/office/drawing/2014/main" id="{665E93CA-D449-4F9B-AC0D-7A2C830E0B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0979" y="3254410"/>
            <a:ext cx="4440325" cy="3330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&quot;Not Allowed&quot; Symbol 3">
            <a:extLst>
              <a:ext uri="{FF2B5EF4-FFF2-40B4-BE49-F238E27FC236}">
                <a16:creationId xmlns:a16="http://schemas.microsoft.com/office/drawing/2014/main" id="{FAD43A1B-C0A4-4A94-9BBF-2D814F571E78}"/>
              </a:ext>
            </a:extLst>
          </p:cNvPr>
          <p:cNvSpPr/>
          <p:nvPr/>
        </p:nvSpPr>
        <p:spPr>
          <a:xfrm>
            <a:off x="8351739" y="689870"/>
            <a:ext cx="1642905" cy="1504351"/>
          </a:xfrm>
          <a:prstGeom prst="noSmoking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576976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949DB34-D0AF-415D-9BEB-600DFB328DBA}"/>
              </a:ext>
            </a:extLst>
          </p:cNvPr>
          <p:cNvSpPr txBox="1"/>
          <p:nvPr/>
        </p:nvSpPr>
        <p:spPr>
          <a:xfrm>
            <a:off x="0" y="2875002"/>
            <a:ext cx="426999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Pilot</a:t>
            </a:r>
          </a:p>
        </p:txBody>
      </p:sp>
      <p:pic>
        <p:nvPicPr>
          <p:cNvPr id="8200" name="Picture 8" descr="Image result for 80s peugeot car">
            <a:extLst>
              <a:ext uri="{FF2B5EF4-FFF2-40B4-BE49-F238E27FC236}">
                <a16:creationId xmlns:a16="http://schemas.microsoft.com/office/drawing/2014/main" id="{DC0E3408-E2C2-42BE-A09A-B6992ABC35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4991" y="1108024"/>
            <a:ext cx="7557009" cy="4641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773260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4C5B7A-DB6D-4DB4-87A4-47FB915EB7AA}"/>
              </a:ext>
            </a:extLst>
          </p:cNvPr>
          <p:cNvSpPr txBox="1"/>
          <p:nvPr/>
        </p:nvSpPr>
        <p:spPr>
          <a:xfrm>
            <a:off x="6216580" y="2459504"/>
            <a:ext cx="586325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Dedicated Team</a:t>
            </a:r>
          </a:p>
        </p:txBody>
      </p:sp>
      <p:pic>
        <p:nvPicPr>
          <p:cNvPr id="44034" name="Picture 2" descr="Image result for police tape">
            <a:extLst>
              <a:ext uri="{FF2B5EF4-FFF2-40B4-BE49-F238E27FC236}">
                <a16:creationId xmlns:a16="http://schemas.microsoft.com/office/drawing/2014/main" id="{6E6D41A4-8218-481F-A277-090AD92063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18755"/>
            <a:ext cx="6659872" cy="4420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284080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949DB34-D0AF-415D-9BEB-600DFB328DBA}"/>
              </a:ext>
            </a:extLst>
          </p:cNvPr>
          <p:cNvSpPr txBox="1"/>
          <p:nvPr/>
        </p:nvSpPr>
        <p:spPr>
          <a:xfrm>
            <a:off x="-175846" y="2367171"/>
            <a:ext cx="589335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Destroying Silos</a:t>
            </a:r>
          </a:p>
        </p:txBody>
      </p:sp>
      <p:pic>
        <p:nvPicPr>
          <p:cNvPr id="49154" name="Picture 2" descr="Image result for silo demolition">
            <a:extLst>
              <a:ext uri="{FF2B5EF4-FFF2-40B4-BE49-F238E27FC236}">
                <a16:creationId xmlns:a16="http://schemas.microsoft.com/office/drawing/2014/main" id="{4AA95AED-3F63-4AB9-B98F-38B2486AC1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143000"/>
            <a:ext cx="6096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482801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4C5B7A-DB6D-4DB4-87A4-47FB915EB7AA}"/>
              </a:ext>
            </a:extLst>
          </p:cNvPr>
          <p:cNvSpPr txBox="1"/>
          <p:nvPr/>
        </p:nvSpPr>
        <p:spPr>
          <a:xfrm>
            <a:off x="6216580" y="2459504"/>
            <a:ext cx="586325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What are we building?</a:t>
            </a:r>
          </a:p>
        </p:txBody>
      </p:sp>
      <p:pic>
        <p:nvPicPr>
          <p:cNvPr id="50180" name="Picture 4" descr="Image result for homer car">
            <a:extLst>
              <a:ext uri="{FF2B5EF4-FFF2-40B4-BE49-F238E27FC236}">
                <a16:creationId xmlns:a16="http://schemas.microsoft.com/office/drawing/2014/main" id="{B382C6DC-8FB9-4148-B19C-F63D44DFC2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52525"/>
            <a:ext cx="6096000" cy="4552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59471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03035-48E6-487E-8483-9C62777E4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False Dichotomy of Microservices and Monoliths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E8FFE5-AC88-4EE9-9E0B-BB37884ABA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28829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949DB34-D0AF-415D-9BEB-600DFB328DBA}"/>
              </a:ext>
            </a:extLst>
          </p:cNvPr>
          <p:cNvSpPr txBox="1"/>
          <p:nvPr/>
        </p:nvSpPr>
        <p:spPr>
          <a:xfrm>
            <a:off x="-175846" y="1859339"/>
            <a:ext cx="589335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Self contained  systems?</a:t>
            </a:r>
          </a:p>
        </p:txBody>
      </p:sp>
      <p:pic>
        <p:nvPicPr>
          <p:cNvPr id="52226" name="Picture 2" descr="Image result for submarine">
            <a:extLst>
              <a:ext uri="{FF2B5EF4-FFF2-40B4-BE49-F238E27FC236}">
                <a16:creationId xmlns:a16="http://schemas.microsoft.com/office/drawing/2014/main" id="{4259D894-BF16-4487-A13D-3680E19E91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2989" y="1733339"/>
            <a:ext cx="6029011" cy="3391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795909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4C5B7A-DB6D-4DB4-87A4-47FB915EB7AA}"/>
              </a:ext>
            </a:extLst>
          </p:cNvPr>
          <p:cNvSpPr txBox="1"/>
          <p:nvPr/>
        </p:nvSpPr>
        <p:spPr>
          <a:xfrm>
            <a:off x="6216580" y="2459504"/>
            <a:ext cx="586325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Composite UIs?</a:t>
            </a:r>
          </a:p>
        </p:txBody>
      </p:sp>
      <p:pic>
        <p:nvPicPr>
          <p:cNvPr id="53250" name="Picture 2" descr="Image result for amazon product page">
            <a:extLst>
              <a:ext uri="{FF2B5EF4-FFF2-40B4-BE49-F238E27FC236}">
                <a16:creationId xmlns:a16="http://schemas.microsoft.com/office/drawing/2014/main" id="{BFF0BE21-D0D4-449D-84F5-553C18126E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05989"/>
            <a:ext cx="6643284" cy="3646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743190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949DB34-D0AF-415D-9BEB-600DFB328DBA}"/>
              </a:ext>
            </a:extLst>
          </p:cNvPr>
          <p:cNvSpPr txBox="1"/>
          <p:nvPr/>
        </p:nvSpPr>
        <p:spPr>
          <a:xfrm>
            <a:off x="0" y="1859339"/>
            <a:ext cx="589335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Navel-gazing and bike-shedding</a:t>
            </a:r>
          </a:p>
        </p:txBody>
      </p:sp>
      <p:pic>
        <p:nvPicPr>
          <p:cNvPr id="54274" name="Picture 2" descr="Image result for nuclear facility">
            <a:extLst>
              <a:ext uri="{FF2B5EF4-FFF2-40B4-BE49-F238E27FC236}">
                <a16:creationId xmlns:a16="http://schemas.microsoft.com/office/drawing/2014/main" id="{7145C548-8149-4A82-B046-4223B43D61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8098" y="1472084"/>
            <a:ext cx="5763902" cy="3828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696803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4C5B7A-DB6D-4DB4-87A4-47FB915EB7AA}"/>
              </a:ext>
            </a:extLst>
          </p:cNvPr>
          <p:cNvSpPr txBox="1"/>
          <p:nvPr/>
        </p:nvSpPr>
        <p:spPr>
          <a:xfrm>
            <a:off x="6216580" y="2459504"/>
            <a:ext cx="586325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Choosing a Technology</a:t>
            </a:r>
          </a:p>
        </p:txBody>
      </p:sp>
      <p:pic>
        <p:nvPicPr>
          <p:cNvPr id="55298" name="Picture 2" descr="Image result for vue.js logo">
            <a:extLst>
              <a:ext uri="{FF2B5EF4-FFF2-40B4-BE49-F238E27FC236}">
                <a16:creationId xmlns:a16="http://schemas.microsoft.com/office/drawing/2014/main" id="{58B76818-F378-4A91-AE31-86A66DE59F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852" y="301450"/>
            <a:ext cx="3005742" cy="3038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300" name="Picture 4" descr="Image result for winforms ui">
            <a:extLst>
              <a:ext uri="{FF2B5EF4-FFF2-40B4-BE49-F238E27FC236}">
                <a16:creationId xmlns:a16="http://schemas.microsoft.com/office/drawing/2014/main" id="{FB3D783C-A987-4577-B898-207883AEDB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2493" y="3466680"/>
            <a:ext cx="3620593" cy="3160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153968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949DB34-D0AF-415D-9BEB-600DFB328DBA}"/>
              </a:ext>
            </a:extLst>
          </p:cNvPr>
          <p:cNvSpPr txBox="1"/>
          <p:nvPr/>
        </p:nvSpPr>
        <p:spPr>
          <a:xfrm>
            <a:off x="-129455" y="2324466"/>
            <a:ext cx="589335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Team Training</a:t>
            </a:r>
          </a:p>
        </p:txBody>
      </p:sp>
      <p:pic>
        <p:nvPicPr>
          <p:cNvPr id="56322" name="Picture 2" descr="Image result for olympic lifting rack">
            <a:extLst>
              <a:ext uri="{FF2B5EF4-FFF2-40B4-BE49-F238E27FC236}">
                <a16:creationId xmlns:a16="http://schemas.microsoft.com/office/drawing/2014/main" id="{3669A181-7F7D-4FDB-A671-CC373654A4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2437" y="0"/>
            <a:ext cx="53895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004894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4C5B7A-DB6D-4DB4-87A4-47FB915EB7AA}"/>
              </a:ext>
            </a:extLst>
          </p:cNvPr>
          <p:cNvSpPr txBox="1"/>
          <p:nvPr/>
        </p:nvSpPr>
        <p:spPr>
          <a:xfrm>
            <a:off x="6216580" y="2459504"/>
            <a:ext cx="586325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Lean or Scrum?</a:t>
            </a:r>
          </a:p>
        </p:txBody>
      </p:sp>
      <p:pic>
        <p:nvPicPr>
          <p:cNvPr id="57346" name="Picture 2" descr="Image result for kanban board">
            <a:extLst>
              <a:ext uri="{FF2B5EF4-FFF2-40B4-BE49-F238E27FC236}">
                <a16:creationId xmlns:a16="http://schemas.microsoft.com/office/drawing/2014/main" id="{AA8A160B-2869-414D-ADF6-A1162D066E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521" y="422030"/>
            <a:ext cx="5440065" cy="2846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348" name="Picture 4" descr="Image result for burndown chart">
            <a:extLst>
              <a:ext uri="{FF2B5EF4-FFF2-40B4-BE49-F238E27FC236}">
                <a16:creationId xmlns:a16="http://schemas.microsoft.com/office/drawing/2014/main" id="{2AFAF797-7C99-43EB-ACC3-C47E5E1C3D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8454" y="3805538"/>
            <a:ext cx="4918198" cy="2686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334679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949DB34-D0AF-415D-9BEB-600DFB328DBA}"/>
              </a:ext>
            </a:extLst>
          </p:cNvPr>
          <p:cNvSpPr txBox="1"/>
          <p:nvPr/>
        </p:nvSpPr>
        <p:spPr>
          <a:xfrm>
            <a:off x="165798" y="2324466"/>
            <a:ext cx="589335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Constraining Scope</a:t>
            </a:r>
          </a:p>
        </p:txBody>
      </p:sp>
      <p:pic>
        <p:nvPicPr>
          <p:cNvPr id="58376" name="Picture 8" descr="Image result for houdini">
            <a:extLst>
              <a:ext uri="{FF2B5EF4-FFF2-40B4-BE49-F238E27FC236}">
                <a16:creationId xmlns:a16="http://schemas.microsoft.com/office/drawing/2014/main" id="{C205E045-0AE7-4EF5-BF13-A032751E8D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5387" y="0"/>
            <a:ext cx="46466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424456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4C5B7A-DB6D-4DB4-87A4-47FB915EB7AA}"/>
              </a:ext>
            </a:extLst>
          </p:cNvPr>
          <p:cNvSpPr txBox="1"/>
          <p:nvPr/>
        </p:nvSpPr>
        <p:spPr>
          <a:xfrm>
            <a:off x="6096000" y="2459504"/>
            <a:ext cx="586325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Constraining Goals</a:t>
            </a:r>
          </a:p>
        </p:txBody>
      </p:sp>
      <p:pic>
        <p:nvPicPr>
          <p:cNvPr id="59394" name="Picture 2" descr="Image result for junior goals">
            <a:extLst>
              <a:ext uri="{FF2B5EF4-FFF2-40B4-BE49-F238E27FC236}">
                <a16:creationId xmlns:a16="http://schemas.microsoft.com/office/drawing/2014/main" id="{194DDB97-872A-4F57-82F9-0C83C89B01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480" y="1426735"/>
            <a:ext cx="4781527" cy="4004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275851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949DB34-D0AF-415D-9BEB-600DFB328DBA}"/>
              </a:ext>
            </a:extLst>
          </p:cNvPr>
          <p:cNvSpPr txBox="1"/>
          <p:nvPr/>
        </p:nvSpPr>
        <p:spPr>
          <a:xfrm>
            <a:off x="165798" y="2324466"/>
            <a:ext cx="589335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Complete Solution</a:t>
            </a:r>
          </a:p>
        </p:txBody>
      </p:sp>
      <p:pic>
        <p:nvPicPr>
          <p:cNvPr id="60418" name="Picture 2" descr="Image result for tiny house">
            <a:extLst>
              <a:ext uri="{FF2B5EF4-FFF2-40B4-BE49-F238E27FC236}">
                <a16:creationId xmlns:a16="http://schemas.microsoft.com/office/drawing/2014/main" id="{AD77AEC1-CFA6-4389-A89B-361C6217BE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0469" y="1215850"/>
            <a:ext cx="5491531" cy="4340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667893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4C5B7A-DB6D-4DB4-87A4-47FB915EB7AA}"/>
              </a:ext>
            </a:extLst>
          </p:cNvPr>
          <p:cNvSpPr txBox="1"/>
          <p:nvPr/>
        </p:nvSpPr>
        <p:spPr>
          <a:xfrm>
            <a:off x="6044268" y="2367171"/>
            <a:ext cx="611138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Phased Migration</a:t>
            </a:r>
          </a:p>
        </p:txBody>
      </p:sp>
      <p:pic>
        <p:nvPicPr>
          <p:cNvPr id="9218" name="Picture 2" descr="Image result for highway construction">
            <a:extLst>
              <a:ext uri="{FF2B5EF4-FFF2-40B4-BE49-F238E27FC236}">
                <a16:creationId xmlns:a16="http://schemas.microsoft.com/office/drawing/2014/main" id="{270D8004-007C-4ADB-8250-03EA1E94F9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53" r="20046"/>
          <a:stretch/>
        </p:blipFill>
        <p:spPr bwMode="auto">
          <a:xfrm>
            <a:off x="0" y="0"/>
            <a:ext cx="604426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17723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AE464-268B-4734-96C5-9A6219E68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just"/>
            <a:r>
              <a:rPr lang="en-US" b="1" dirty="0"/>
              <a:t>Monolith:</a:t>
            </a:r>
            <a:br>
              <a:rPr lang="en-US" b="1" dirty="0"/>
            </a:br>
            <a:br>
              <a:rPr lang="en-US" dirty="0"/>
            </a:br>
            <a:r>
              <a:rPr lang="en-US" sz="4000" dirty="0"/>
              <a:t>Software whose design, information model, and interface combine multiple competing and interfering domains into one single application and data model.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386DBC-A621-46EF-A653-B561C24829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98881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949DB34-D0AF-415D-9BEB-600DFB328DBA}"/>
              </a:ext>
            </a:extLst>
          </p:cNvPr>
          <p:cNvSpPr txBox="1"/>
          <p:nvPr/>
        </p:nvSpPr>
        <p:spPr>
          <a:xfrm>
            <a:off x="165798" y="2324466"/>
            <a:ext cx="589335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Next Service?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99649B7-5DF7-4DF5-9596-5D074E012F16}"/>
              </a:ext>
            </a:extLst>
          </p:cNvPr>
          <p:cNvSpPr/>
          <p:nvPr/>
        </p:nvSpPr>
        <p:spPr>
          <a:xfrm>
            <a:off x="6637936" y="1135739"/>
            <a:ext cx="1785455" cy="114090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Volume Manufacturing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11769F4-6497-4968-AC6C-1532AA08DCC9}"/>
              </a:ext>
            </a:extLst>
          </p:cNvPr>
          <p:cNvSpPr/>
          <p:nvPr/>
        </p:nvSpPr>
        <p:spPr>
          <a:xfrm>
            <a:off x="10191703" y="1997839"/>
            <a:ext cx="1785455" cy="11409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Discrete Manufacturing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FF2D4A3-59A6-43FF-B0FE-3269E825B059}"/>
              </a:ext>
            </a:extLst>
          </p:cNvPr>
          <p:cNvSpPr/>
          <p:nvPr/>
        </p:nvSpPr>
        <p:spPr>
          <a:xfrm>
            <a:off x="7756653" y="2858548"/>
            <a:ext cx="1785455" cy="114090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Packing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0AAAA1B-719C-4F15-8283-9D8B52719F3C}"/>
              </a:ext>
            </a:extLst>
          </p:cNvPr>
          <p:cNvSpPr/>
          <p:nvPr/>
        </p:nvSpPr>
        <p:spPr>
          <a:xfrm>
            <a:off x="9866806" y="4973826"/>
            <a:ext cx="1785455" cy="114090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Shipping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8D4FDE1-E486-4AB3-A8A5-0E5C49CDD1D8}"/>
              </a:ext>
            </a:extLst>
          </p:cNvPr>
          <p:cNvSpPr/>
          <p:nvPr/>
        </p:nvSpPr>
        <p:spPr>
          <a:xfrm>
            <a:off x="6909241" y="4701474"/>
            <a:ext cx="1785455" cy="114090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Sourcing</a:t>
            </a:r>
          </a:p>
        </p:txBody>
      </p:sp>
    </p:spTree>
    <p:extLst>
      <p:ext uri="{BB962C8B-B14F-4D97-AF65-F5344CB8AC3E}">
        <p14:creationId xmlns:p14="http://schemas.microsoft.com/office/powerpoint/2010/main" val="281713717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ADB4470-F861-4DB0-864E-498142E46B99}"/>
              </a:ext>
            </a:extLst>
          </p:cNvPr>
          <p:cNvSpPr/>
          <p:nvPr/>
        </p:nvSpPr>
        <p:spPr>
          <a:xfrm>
            <a:off x="939522" y="2250830"/>
            <a:ext cx="3280786" cy="6438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Planning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06C3388-7D2E-46A3-A9B4-F5889008B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Staging Teams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FBF1CA4-5B39-415C-856B-E3F65100F27E}"/>
              </a:ext>
            </a:extLst>
          </p:cNvPr>
          <p:cNvSpPr/>
          <p:nvPr/>
        </p:nvSpPr>
        <p:spPr>
          <a:xfrm>
            <a:off x="4396154" y="3197050"/>
            <a:ext cx="3280786" cy="6438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Planning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6D8A2BA-5F24-4106-A902-C022B5250861}"/>
              </a:ext>
            </a:extLst>
          </p:cNvPr>
          <p:cNvSpPr/>
          <p:nvPr/>
        </p:nvSpPr>
        <p:spPr>
          <a:xfrm>
            <a:off x="7862834" y="4106425"/>
            <a:ext cx="3280786" cy="6438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Planning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6DF9018-68FB-406B-B362-06D03659DE23}"/>
              </a:ext>
            </a:extLst>
          </p:cNvPr>
          <p:cNvSpPr/>
          <p:nvPr/>
        </p:nvSpPr>
        <p:spPr>
          <a:xfrm>
            <a:off x="939522" y="3197050"/>
            <a:ext cx="3280786" cy="64387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Delivery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C844D99-A603-4DC7-94F1-6909064A0D4A}"/>
              </a:ext>
            </a:extLst>
          </p:cNvPr>
          <p:cNvSpPr/>
          <p:nvPr/>
        </p:nvSpPr>
        <p:spPr>
          <a:xfrm>
            <a:off x="4396154" y="4098889"/>
            <a:ext cx="3280786" cy="64387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Delivery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6274A2A-CED4-409A-B8FF-79853CF31A8D}"/>
              </a:ext>
            </a:extLst>
          </p:cNvPr>
          <p:cNvSpPr/>
          <p:nvPr/>
        </p:nvSpPr>
        <p:spPr>
          <a:xfrm>
            <a:off x="7862834" y="4997380"/>
            <a:ext cx="3280786" cy="64387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Delivery</a:t>
            </a:r>
          </a:p>
        </p:txBody>
      </p:sp>
      <p:sp>
        <p:nvSpPr>
          <p:cNvPr id="15" name="Arrow: Down 14">
            <a:extLst>
              <a:ext uri="{FF2B5EF4-FFF2-40B4-BE49-F238E27FC236}">
                <a16:creationId xmlns:a16="http://schemas.microsoft.com/office/drawing/2014/main" id="{5873F9A1-3938-4B73-8A30-ED78B8672E85}"/>
              </a:ext>
            </a:extLst>
          </p:cNvPr>
          <p:cNvSpPr/>
          <p:nvPr/>
        </p:nvSpPr>
        <p:spPr>
          <a:xfrm>
            <a:off x="326572" y="2247981"/>
            <a:ext cx="612950" cy="343062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/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253200391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4C5B7A-DB6D-4DB4-87A4-47FB915EB7AA}"/>
              </a:ext>
            </a:extLst>
          </p:cNvPr>
          <p:cNvSpPr txBox="1"/>
          <p:nvPr/>
        </p:nvSpPr>
        <p:spPr>
          <a:xfrm>
            <a:off x="6044268" y="2367171"/>
            <a:ext cx="611138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Things to Avoid</a:t>
            </a:r>
          </a:p>
        </p:txBody>
      </p:sp>
      <p:pic>
        <p:nvPicPr>
          <p:cNvPr id="61442" name="Picture 2" descr="Image result for black widow spider">
            <a:extLst>
              <a:ext uri="{FF2B5EF4-FFF2-40B4-BE49-F238E27FC236}">
                <a16:creationId xmlns:a16="http://schemas.microsoft.com/office/drawing/2014/main" id="{AC83151F-C95D-471A-869B-FBA555307E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5250"/>
            <a:ext cx="6667500" cy="666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195687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949DB34-D0AF-415D-9BEB-600DFB328DBA}"/>
              </a:ext>
            </a:extLst>
          </p:cNvPr>
          <p:cNvSpPr txBox="1"/>
          <p:nvPr/>
        </p:nvSpPr>
        <p:spPr>
          <a:xfrm>
            <a:off x="-401934" y="2244079"/>
            <a:ext cx="589335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Shared Libraries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30B9603-0ABD-4E41-BA74-93D9A34B75C1}"/>
              </a:ext>
            </a:extLst>
          </p:cNvPr>
          <p:cNvSpPr/>
          <p:nvPr/>
        </p:nvSpPr>
        <p:spPr>
          <a:xfrm>
            <a:off x="7908053" y="2979336"/>
            <a:ext cx="1587639" cy="9646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Core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E636738-49BA-4892-B5D3-08D627346F8E}"/>
              </a:ext>
            </a:extLst>
          </p:cNvPr>
          <p:cNvSpPr/>
          <p:nvPr/>
        </p:nvSpPr>
        <p:spPr>
          <a:xfrm>
            <a:off x="6648659" y="4880149"/>
            <a:ext cx="1587639" cy="96464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Catalog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6B25AB-EC0D-4C86-8E70-282565464F32}"/>
              </a:ext>
            </a:extLst>
          </p:cNvPr>
          <p:cNvSpPr/>
          <p:nvPr/>
        </p:nvSpPr>
        <p:spPr>
          <a:xfrm>
            <a:off x="6357257" y="1495530"/>
            <a:ext cx="1587639" cy="96464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CF63701-1A94-4C43-8131-FB078325DEE8}"/>
              </a:ext>
            </a:extLst>
          </p:cNvPr>
          <p:cNvSpPr/>
          <p:nvPr/>
        </p:nvSpPr>
        <p:spPr>
          <a:xfrm>
            <a:off x="9140651" y="4588747"/>
            <a:ext cx="1587639" cy="96464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Accounts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62F2C3F-2A80-4F4A-8D4B-D43AAC4F4137}"/>
              </a:ext>
            </a:extLst>
          </p:cNvPr>
          <p:cNvSpPr/>
          <p:nvPr/>
        </p:nvSpPr>
        <p:spPr>
          <a:xfrm>
            <a:off x="9758625" y="1013209"/>
            <a:ext cx="1587639" cy="96464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Cart Checkout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19D271F-C3B5-4D22-9F98-C8318C6B652A}"/>
              </a:ext>
            </a:extLst>
          </p:cNvPr>
          <p:cNvCxnSpPr>
            <a:stCxn id="6" idx="2"/>
            <a:endCxn id="3" idx="0"/>
          </p:cNvCxnSpPr>
          <p:nvPr/>
        </p:nvCxnSpPr>
        <p:spPr>
          <a:xfrm>
            <a:off x="7151077" y="2460172"/>
            <a:ext cx="1550796" cy="519164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3A164DA-5359-40EC-A345-B5B9D0FA2687}"/>
              </a:ext>
            </a:extLst>
          </p:cNvPr>
          <p:cNvCxnSpPr>
            <a:cxnSpLocks/>
            <a:stCxn id="5" idx="0"/>
          </p:cNvCxnSpPr>
          <p:nvPr/>
        </p:nvCxnSpPr>
        <p:spPr>
          <a:xfrm flipV="1">
            <a:off x="7442479" y="3943978"/>
            <a:ext cx="681613" cy="93617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8DF6079-A720-4DFD-B7F5-6A1438C8BF73}"/>
              </a:ext>
            </a:extLst>
          </p:cNvPr>
          <p:cNvCxnSpPr>
            <a:cxnSpLocks/>
            <a:stCxn id="7" idx="0"/>
          </p:cNvCxnSpPr>
          <p:nvPr/>
        </p:nvCxnSpPr>
        <p:spPr>
          <a:xfrm flipH="1" flipV="1">
            <a:off x="9204290" y="3943978"/>
            <a:ext cx="730181" cy="644769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C53318E-CCCC-4937-BC0A-5EE114A52D4B}"/>
              </a:ext>
            </a:extLst>
          </p:cNvPr>
          <p:cNvCxnSpPr>
            <a:cxnSpLocks/>
            <a:stCxn id="8" idx="2"/>
          </p:cNvCxnSpPr>
          <p:nvPr/>
        </p:nvCxnSpPr>
        <p:spPr>
          <a:xfrm flipH="1">
            <a:off x="9239459" y="1977851"/>
            <a:ext cx="1312986" cy="1001485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28747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4C5B7A-DB6D-4DB4-87A4-47FB915EB7AA}"/>
              </a:ext>
            </a:extLst>
          </p:cNvPr>
          <p:cNvSpPr txBox="1"/>
          <p:nvPr/>
        </p:nvSpPr>
        <p:spPr>
          <a:xfrm>
            <a:off x="6044268" y="2367171"/>
            <a:ext cx="611138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Framework-of-the-month</a:t>
            </a:r>
          </a:p>
        </p:txBody>
      </p:sp>
      <p:pic>
        <p:nvPicPr>
          <p:cNvPr id="68610" name="Picture 2" descr="Image result for angular logo">
            <a:extLst>
              <a:ext uri="{FF2B5EF4-FFF2-40B4-BE49-F238E27FC236}">
                <a16:creationId xmlns:a16="http://schemas.microsoft.com/office/drawing/2014/main" id="{718DF7CD-B7BE-4541-A192-9C6F8AB11D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522" y="413105"/>
            <a:ext cx="3012307" cy="2439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612" name="Picture 4" descr="Image result for react logo">
            <a:extLst>
              <a:ext uri="{FF2B5EF4-FFF2-40B4-BE49-F238E27FC236}">
                <a16:creationId xmlns:a16="http://schemas.microsoft.com/office/drawing/2014/main" id="{C141142E-A5A6-4120-A0F0-06E88EB1E5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081" y="2183547"/>
            <a:ext cx="3523203" cy="2490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614" name="Picture 6" descr="Image result for vue.js logo">
            <a:extLst>
              <a:ext uri="{FF2B5EF4-FFF2-40B4-BE49-F238E27FC236}">
                <a16:creationId xmlns:a16="http://schemas.microsoft.com/office/drawing/2014/main" id="{1B55DB53-6800-4560-928A-B1AC761DED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187" y="4230355"/>
            <a:ext cx="1733585" cy="1752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930235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949DB34-D0AF-415D-9BEB-600DFB328DBA}"/>
              </a:ext>
            </a:extLst>
          </p:cNvPr>
          <p:cNvSpPr txBox="1"/>
          <p:nvPr/>
        </p:nvSpPr>
        <p:spPr>
          <a:xfrm>
            <a:off x="-401934" y="2244079"/>
            <a:ext cx="589335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Measuring Progress</a:t>
            </a:r>
          </a:p>
        </p:txBody>
      </p:sp>
      <p:pic>
        <p:nvPicPr>
          <p:cNvPr id="65538" name="Picture 2" descr="Image result for wooden ruler">
            <a:extLst>
              <a:ext uri="{FF2B5EF4-FFF2-40B4-BE49-F238E27FC236}">
                <a16:creationId xmlns:a16="http://schemas.microsoft.com/office/drawing/2014/main" id="{B194A604-083D-4573-A12B-ACB0FA6ADF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020797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4C5B7A-DB6D-4DB4-87A4-47FB915EB7AA}"/>
              </a:ext>
            </a:extLst>
          </p:cNvPr>
          <p:cNvSpPr txBox="1"/>
          <p:nvPr/>
        </p:nvSpPr>
        <p:spPr>
          <a:xfrm>
            <a:off x="6044268" y="2367171"/>
            <a:ext cx="611138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Operational Support</a:t>
            </a:r>
          </a:p>
        </p:txBody>
      </p:sp>
      <p:pic>
        <p:nvPicPr>
          <p:cNvPr id="66562" name="Picture 2" descr="Image result for new relic">
            <a:extLst>
              <a:ext uri="{FF2B5EF4-FFF2-40B4-BE49-F238E27FC236}">
                <a16:creationId xmlns:a16="http://schemas.microsoft.com/office/drawing/2014/main" id="{44741ECE-E507-4F4A-B8E4-1C979EE03D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90246"/>
            <a:ext cx="6166184" cy="4403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366275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F889EE-75F7-4020-BFE5-7E68E5073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Lessons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3938DB-101A-4938-ADF6-146EAF7F7F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en-US" dirty="0"/>
              <a:t>People over technology</a:t>
            </a:r>
          </a:p>
          <a:p>
            <a:endParaRPr lang="en-US" dirty="0"/>
          </a:p>
          <a:p>
            <a:r>
              <a:rPr lang="en-US" dirty="0"/>
              <a:t>Compassion over disdain</a:t>
            </a:r>
          </a:p>
          <a:p>
            <a:endParaRPr lang="en-US" dirty="0"/>
          </a:p>
          <a:p>
            <a:r>
              <a:rPr lang="en-US" dirty="0"/>
              <a:t>Product over project</a:t>
            </a:r>
          </a:p>
          <a:p>
            <a:endParaRPr lang="en-US" dirty="0"/>
          </a:p>
          <a:p>
            <a:r>
              <a:rPr lang="en-US" dirty="0"/>
              <a:t>No silver bullets</a:t>
            </a:r>
          </a:p>
        </p:txBody>
      </p:sp>
      <p:pic>
        <p:nvPicPr>
          <p:cNvPr id="71684" name="Picture 4" descr="http://theoldmotor.com/wp-content/uploads/2011/10/Tucker-Engine-Line-I.jpg">
            <a:extLst>
              <a:ext uri="{FF2B5EF4-FFF2-40B4-BE49-F238E27FC236}">
                <a16:creationId xmlns:a16="http://schemas.microsoft.com/office/drawing/2014/main" id="{7E07E54A-DF44-4AE6-AA19-7738335A44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0992" y="545124"/>
            <a:ext cx="2355832" cy="2883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686" name="Picture 6" descr="Image result for modern assembly line">
            <a:extLst>
              <a:ext uri="{FF2B5EF4-FFF2-40B4-BE49-F238E27FC236}">
                <a16:creationId xmlns:a16="http://schemas.microsoft.com/office/drawing/2014/main" id="{6BA29243-9064-421D-B60E-4C99132E10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4653" y="3838906"/>
            <a:ext cx="4228510" cy="2563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1599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759392" y="70969"/>
            <a:ext cx="8691327" cy="2387600"/>
          </a:xfrm>
        </p:spPr>
        <p:txBody>
          <a:bodyPr anchor="ctr">
            <a:noAutofit/>
          </a:bodyPr>
          <a:lstStyle/>
          <a:p>
            <a:r>
              <a:rPr lang="en-US" sz="6600" dirty="0"/>
              <a:t>From Monoliths</a:t>
            </a:r>
            <a:br>
              <a:rPr lang="en-US" sz="6600" dirty="0"/>
            </a:br>
            <a:r>
              <a:rPr lang="en-US" sz="6600" dirty="0"/>
              <a:t>to Microservices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901817" y="3030016"/>
            <a:ext cx="10402348" cy="2881087"/>
          </a:xfrm>
        </p:spPr>
        <p:txBody>
          <a:bodyPr>
            <a:normAutofit/>
          </a:bodyPr>
          <a:lstStyle/>
          <a:p>
            <a:r>
              <a:rPr lang="en-US" sz="2800" dirty="0"/>
              <a:t>Jimmy </a:t>
            </a:r>
            <a:r>
              <a:rPr lang="en-US" sz="2800" dirty="0" err="1"/>
              <a:t>Bogard</a:t>
            </a:r>
            <a:endParaRPr lang="en-US" sz="2800" dirty="0"/>
          </a:p>
          <a:p>
            <a:r>
              <a:rPr lang="en-US" sz="2800" dirty="0"/>
              <a:t>@</a:t>
            </a:r>
            <a:r>
              <a:rPr lang="en-US" sz="2800" dirty="0" err="1"/>
              <a:t>jbogard</a:t>
            </a:r>
            <a:endParaRPr lang="en-US" sz="2800" dirty="0"/>
          </a:p>
          <a:p>
            <a:r>
              <a:rPr lang="en-US" sz="2800" dirty="0"/>
              <a:t>github.com/</a:t>
            </a:r>
            <a:r>
              <a:rPr lang="en-US" sz="2800" dirty="0" err="1"/>
              <a:t>jbogard</a:t>
            </a:r>
            <a:r>
              <a:rPr lang="en-US" sz="2800" dirty="0"/>
              <a:t>/presentations</a:t>
            </a:r>
          </a:p>
          <a:p>
            <a:r>
              <a:rPr lang="en-US" sz="2800" dirty="0" err="1"/>
              <a:t>jimmybogard.com</a:t>
            </a:r>
            <a:endParaRPr lang="en-US" sz="2800" dirty="0"/>
          </a:p>
        </p:txBody>
      </p:sp>
      <p:pic>
        <p:nvPicPr>
          <p:cNvPr id="70658" name="Picture 2" descr="Image result for value stream mapping book">
            <a:extLst>
              <a:ext uri="{FF2B5EF4-FFF2-40B4-BE49-F238E27FC236}">
                <a16:creationId xmlns:a16="http://schemas.microsoft.com/office/drawing/2014/main" id="{B6703B94-3500-4898-9200-443617272A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6321" y="2953865"/>
            <a:ext cx="2174509" cy="3235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660" name="Picture 4" descr="Image result for phoenix project book">
            <a:extLst>
              <a:ext uri="{FF2B5EF4-FFF2-40B4-BE49-F238E27FC236}">
                <a16:creationId xmlns:a16="http://schemas.microsoft.com/office/drawing/2014/main" id="{E2DF7A9A-2AC9-418B-9304-6537AF9BAD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254" y="2732800"/>
            <a:ext cx="2209994" cy="3301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424249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CF13F2-0E87-4458-9F89-368DD0763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TODO</a:t>
            </a:r>
            <a:r>
              <a:rPr lang="en-US"/>
              <a:t>: Define service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BED66-DF51-4868-B738-224474CAF8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9725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AE464-268B-4734-96C5-9A6219E68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b="1" dirty="0"/>
              <a:t>Microservice:</a:t>
            </a:r>
            <a:br>
              <a:rPr lang="en-US" b="1" dirty="0"/>
            </a:br>
            <a:br>
              <a:rPr lang="en-US" dirty="0"/>
            </a:br>
            <a:r>
              <a:rPr lang="en-US" sz="4900" dirty="0"/>
              <a:t>A service with a design focus towards the smallest autonomous boundary</a:t>
            </a:r>
            <a:r>
              <a:rPr lang="en-US" sz="3100" dirty="0"/>
              <a:t>.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386DBC-A621-46EF-A653-B561C24829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28992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yqJJ7TVybia62ONwysKaM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0el361ATYxVn7CIhxUw3rP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9GXR3BK6E2EUKvoPmRUH3b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RYDDVOyZSvYcPCgmo8HGX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4LoIctk0mYSUZbbRn9ct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RYDDVOyZSvYcPCgmo8HGX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4LoIctk0mYSUZbbRn9ct8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ULJKTtTuA1JYcmiIHNUWnZ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0el361ATYxVn7CIhxUw3rP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9GXR3BK6E2EUKvoPmRUH3b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ULJKTtTuA1JYcmiIHNUWnZ"/>
</p:tagLst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onsolas">
      <a:majorFont>
        <a:latin typeface="Consolas"/>
        <a:ea typeface=""/>
        <a:cs typeface=""/>
      </a:majorFont>
      <a:minorFont>
        <a:latin typeface="Consolas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37690</TotalTime>
  <Words>820</Words>
  <Application>Microsoft Office PowerPoint</Application>
  <PresentationFormat>Widescreen</PresentationFormat>
  <Paragraphs>303</Paragraphs>
  <Slides>78</Slides>
  <Notes>36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78</vt:i4>
      </vt:variant>
    </vt:vector>
  </HeadingPairs>
  <TitlesOfParts>
    <vt:vector size="82" baseType="lpstr">
      <vt:lpstr>Arial</vt:lpstr>
      <vt:lpstr>Calibri</vt:lpstr>
      <vt:lpstr>Consolas</vt:lpstr>
      <vt:lpstr>Office Theme</vt:lpstr>
      <vt:lpstr>From Monoliths to Microservices</vt:lpstr>
      <vt:lpstr>3 Monolith Case Studies</vt:lpstr>
      <vt:lpstr>Volume Licensing Software</vt:lpstr>
      <vt:lpstr>Home Builder</vt:lpstr>
      <vt:lpstr>Life Insurance and Annuities</vt:lpstr>
      <vt:lpstr>The False Dichotomy of Microservices and Monoliths</vt:lpstr>
      <vt:lpstr>Monolith:  Software whose design, information model, and interface combine multiple competing and interfering domains into one single application and data model.</vt:lpstr>
      <vt:lpstr>TODO: Define service</vt:lpstr>
      <vt:lpstr>Microservice:  A service with a design focus towards the smallest autonomous boundary.</vt:lpstr>
      <vt:lpstr>Main Business Challenges</vt:lpstr>
      <vt:lpstr>Main IT Challenges</vt:lpstr>
      <vt:lpstr>4-Step Strategy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Goals</vt:lpstr>
      <vt:lpstr>PowerPoint Presentation</vt:lpstr>
      <vt:lpstr>PowerPoint Presentation</vt:lpstr>
      <vt:lpstr>PowerPoint Presentation</vt:lpstr>
      <vt:lpstr>Mapping</vt:lpstr>
      <vt:lpstr>PowerPoint Presentation</vt:lpstr>
      <vt:lpstr>PowerPoint Presentation</vt:lpstr>
      <vt:lpstr>PowerPoint Presentation</vt:lpstr>
      <vt:lpstr>Value Stream Mapping</vt:lpstr>
      <vt:lpstr>PowerPoint Presentation</vt:lpstr>
      <vt:lpstr>PowerPoint Presentation</vt:lpstr>
      <vt:lpstr>Cataloging Technologies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Your boundaries will be wrong!  (Plan accordingly)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Migrating Data Paths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Staging Teams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Final Lessons</vt:lpstr>
      <vt:lpstr>From Monoliths to Microservices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Real World Polyglot Persistence</dc:title>
  <dc:creator>Jimmy Bogard</dc:creator>
  <cp:lastModifiedBy>Jimmy Bogard</cp:lastModifiedBy>
  <cp:revision>288</cp:revision>
  <dcterms:created xsi:type="dcterms:W3CDTF">2012-11-28T22:04:34Z</dcterms:created>
  <dcterms:modified xsi:type="dcterms:W3CDTF">2018-10-11T17:44:44Z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Google.Documents.DocumentId">
    <vt:lpwstr>1BRYX5b7CSZzNoyeOGnTrx5phwLaY4L7Zlf4dR6BDcn4</vt:lpwstr>
  </property>
  <property fmtid="{D5CDD505-2E9C-101B-9397-08002B2CF9AE}" pid="3" name="Google.Documents.RevisionId">
    <vt:lpwstr>15613190130769348883</vt:lpwstr>
  </property>
  <property fmtid="{D5CDD505-2E9C-101B-9397-08002B2CF9AE}" pid="4" name="Google.Documents.PluginVersion">
    <vt:lpwstr>2.0.2662.553</vt:lpwstr>
  </property>
  <property fmtid="{D5CDD505-2E9C-101B-9397-08002B2CF9AE}" pid="5" name="Google.Documents.MergeIncapabilityFlags">
    <vt:i4>0</vt:i4>
  </property>
  <property fmtid="{D5CDD505-2E9C-101B-9397-08002B2CF9AE}" pid="6" name="Google.Documents.Tracking">
    <vt:lpwstr>true</vt:lpwstr>
  </property>
</Properties>
</file>